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302" r:id="rId2"/>
    <p:sldId id="293" r:id="rId3"/>
    <p:sldId id="298" r:id="rId4"/>
    <p:sldId id="299" r:id="rId5"/>
    <p:sldId id="256" r:id="rId6"/>
    <p:sldId id="294" r:id="rId7"/>
    <p:sldId id="305" r:id="rId8"/>
    <p:sldId id="306" r:id="rId9"/>
    <p:sldId id="319" r:id="rId10"/>
    <p:sldId id="313" r:id="rId11"/>
    <p:sldId id="324" r:id="rId12"/>
    <p:sldId id="261" r:id="rId13"/>
    <p:sldId id="325" r:id="rId14"/>
    <p:sldId id="307" r:id="rId15"/>
    <p:sldId id="295" r:id="rId16"/>
    <p:sldId id="264" r:id="rId17"/>
    <p:sldId id="322" r:id="rId18"/>
    <p:sldId id="308" r:id="rId19"/>
    <p:sldId id="267" r:id="rId20"/>
    <p:sldId id="309" r:id="rId21"/>
    <p:sldId id="321" r:id="rId22"/>
    <p:sldId id="283" r:id="rId23"/>
    <p:sldId id="327" r:id="rId24"/>
    <p:sldId id="310" r:id="rId25"/>
    <p:sldId id="288" r:id="rId26"/>
    <p:sldId id="289" r:id="rId27"/>
    <p:sldId id="311" r:id="rId28"/>
    <p:sldId id="312" r:id="rId29"/>
    <p:sldId id="323" r:id="rId30"/>
    <p:sldId id="281" r:id="rId31"/>
    <p:sldId id="320" r:id="rId32"/>
    <p:sldId id="303" r:id="rId33"/>
    <p:sldId id="314" r:id="rId34"/>
    <p:sldId id="315" r:id="rId35"/>
    <p:sldId id="316" r:id="rId36"/>
    <p:sldId id="317" r:id="rId37"/>
    <p:sldId id="30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21"/>
    <p:restoredTop sz="69636" autoAdjust="0"/>
  </p:normalViewPr>
  <p:slideViewPr>
    <p:cSldViewPr>
      <p:cViewPr varScale="1">
        <p:scale>
          <a:sx n="47" d="100"/>
          <a:sy n="47" d="100"/>
        </p:scale>
        <p:origin x="51" y="465"/>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4151C4-89FE-E145-AA48-2663B32E2BB1}" type="datetimeFigureOut">
              <a:rPr lang="en-US" smtClean="0"/>
              <a:t>5/5/2020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33F1E7-CFFA-234E-8685-51AB2B2A13F8}" type="slidenum">
              <a:rPr lang="en-US" smtClean="0"/>
              <a:t>‹#›</a:t>
            </a:fld>
            <a:endParaRPr lang="en-US"/>
          </a:p>
        </p:txBody>
      </p:sp>
    </p:spTree>
    <p:extLst>
      <p:ext uri="{BB962C8B-B14F-4D97-AF65-F5344CB8AC3E}">
        <p14:creationId xmlns:p14="http://schemas.microsoft.com/office/powerpoint/2010/main" val="1539942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a:t>
            </a:fld>
            <a:endParaRPr lang="en-US"/>
          </a:p>
        </p:txBody>
      </p:sp>
    </p:spTree>
    <p:extLst>
      <p:ext uri="{BB962C8B-B14F-4D97-AF65-F5344CB8AC3E}">
        <p14:creationId xmlns:p14="http://schemas.microsoft.com/office/powerpoint/2010/main" val="1898376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a:t>
            </a:fld>
            <a:endParaRPr lang="en-US"/>
          </a:p>
        </p:txBody>
      </p:sp>
    </p:spTree>
    <p:extLst>
      <p:ext uri="{BB962C8B-B14F-4D97-AF65-F5344CB8AC3E}">
        <p14:creationId xmlns:p14="http://schemas.microsoft.com/office/powerpoint/2010/main" val="108435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a:t>
            </a:fld>
            <a:endParaRPr lang="en-US"/>
          </a:p>
        </p:txBody>
      </p:sp>
    </p:spTree>
    <p:extLst>
      <p:ext uri="{BB962C8B-B14F-4D97-AF65-F5344CB8AC3E}">
        <p14:creationId xmlns:p14="http://schemas.microsoft.com/office/powerpoint/2010/main" val="72476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4</a:t>
            </a:fld>
            <a:endParaRPr lang="en-US"/>
          </a:p>
        </p:txBody>
      </p:sp>
    </p:spTree>
    <p:extLst>
      <p:ext uri="{BB962C8B-B14F-4D97-AF65-F5344CB8AC3E}">
        <p14:creationId xmlns:p14="http://schemas.microsoft.com/office/powerpoint/2010/main" val="1401452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5</a:t>
            </a:fld>
            <a:endParaRPr lang="en-US"/>
          </a:p>
        </p:txBody>
      </p:sp>
    </p:spTree>
    <p:extLst>
      <p:ext uri="{BB962C8B-B14F-4D97-AF65-F5344CB8AC3E}">
        <p14:creationId xmlns:p14="http://schemas.microsoft.com/office/powerpoint/2010/main" val="1338791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6</a:t>
            </a:fld>
            <a:endParaRPr lang="en-US"/>
          </a:p>
        </p:txBody>
      </p:sp>
    </p:spTree>
    <p:extLst>
      <p:ext uri="{BB962C8B-B14F-4D97-AF65-F5344CB8AC3E}">
        <p14:creationId xmlns:p14="http://schemas.microsoft.com/office/powerpoint/2010/main" val="2554922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7</a:t>
            </a:fld>
            <a:endParaRPr lang="en-US"/>
          </a:p>
        </p:txBody>
      </p:sp>
    </p:spTree>
    <p:extLst>
      <p:ext uri="{BB962C8B-B14F-4D97-AF65-F5344CB8AC3E}">
        <p14:creationId xmlns:p14="http://schemas.microsoft.com/office/powerpoint/2010/main" val="2498489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Theory:</a:t>
            </a:r>
            <a:r>
              <a:rPr lang="en-US" sz="1400" baseline="0" dirty="0"/>
              <a:t>  a</a:t>
            </a:r>
            <a:r>
              <a:rPr lang="en-US" sz="1400" dirty="0"/>
              <a:t> mental</a:t>
            </a:r>
            <a:r>
              <a:rPr lang="en-US" sz="1400" baseline="0" dirty="0"/>
              <a:t> map devised, based on evidence to predict or explain health behavior. </a:t>
            </a:r>
          </a:p>
          <a:p>
            <a:pPr marL="228600" indent="-228600">
              <a:buAutoNum type="arabicParenR"/>
            </a:pPr>
            <a:r>
              <a:rPr lang="en-US" sz="1400" baseline="0" dirty="0"/>
              <a:t>Provides an explanation of why a behavior or behavior change occurs</a:t>
            </a:r>
          </a:p>
          <a:p>
            <a:pPr marL="228600" indent="-228600">
              <a:buAutoNum type="arabicParenR"/>
            </a:pPr>
            <a:r>
              <a:rPr lang="en-US" sz="1400" baseline="0" dirty="0"/>
              <a:t>Specifies the kinds of information that need to be gathered before designing an intervention</a:t>
            </a:r>
          </a:p>
          <a:p>
            <a:pPr marL="228600" indent="-228600">
              <a:buAutoNum type="arabicParenR"/>
            </a:pPr>
            <a:r>
              <a:rPr lang="en-US" sz="1400" baseline="0" dirty="0"/>
              <a:t>Provides guidance on how to design the various intervention components and educational strategies to reach people more effectively.</a:t>
            </a:r>
          </a:p>
          <a:p>
            <a:pPr marL="228600" indent="-228600">
              <a:buAutoNum type="arabicParenR"/>
            </a:pPr>
            <a:r>
              <a:rPr lang="en-US" sz="1400" baseline="0" dirty="0"/>
              <a:t>Provides guidance on exactly what to evaluate to measure the impact of the intervention.</a:t>
            </a:r>
          </a:p>
          <a:p>
            <a:pPr marL="228600" indent="-228600">
              <a:buAutoNum type="arabicParenR"/>
            </a:pPr>
            <a:endParaRPr lang="en-US" sz="1400" baseline="0" dirty="0"/>
          </a:p>
          <a:p>
            <a:pPr marL="0" indent="0">
              <a:buNone/>
            </a:pPr>
            <a:r>
              <a:rPr lang="en-US" sz="1400" baseline="0" dirty="0"/>
              <a:t>Model:  is a composite of constructs created from several compatible theories based on evidence</a:t>
            </a:r>
            <a:endParaRPr lang="en-US" sz="1400" dirty="0"/>
          </a:p>
        </p:txBody>
      </p:sp>
      <p:sp>
        <p:nvSpPr>
          <p:cNvPr id="4" name="Slide Number Placeholder 3"/>
          <p:cNvSpPr>
            <a:spLocks noGrp="1"/>
          </p:cNvSpPr>
          <p:nvPr>
            <p:ph type="sldNum" sz="quarter" idx="10"/>
          </p:nvPr>
        </p:nvSpPr>
        <p:spPr/>
        <p:txBody>
          <a:bodyPr/>
          <a:lstStyle/>
          <a:p>
            <a:fld id="{4433F1E7-CFFA-234E-8685-51AB2B2A13F8}" type="slidenum">
              <a:rPr lang="en-US" smtClean="0"/>
              <a:t>8</a:t>
            </a:fld>
            <a:endParaRPr lang="en-US"/>
          </a:p>
        </p:txBody>
      </p:sp>
    </p:spTree>
    <p:extLst>
      <p:ext uri="{BB962C8B-B14F-4D97-AF65-F5344CB8AC3E}">
        <p14:creationId xmlns:p14="http://schemas.microsoft.com/office/powerpoint/2010/main" val="1426796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Theory:</a:t>
            </a:r>
            <a:r>
              <a:rPr lang="en-US" sz="1400" baseline="0" dirty="0"/>
              <a:t>  a</a:t>
            </a:r>
            <a:r>
              <a:rPr lang="en-US" sz="1400" dirty="0"/>
              <a:t> mental</a:t>
            </a:r>
            <a:r>
              <a:rPr lang="en-US" sz="1400" baseline="0" dirty="0"/>
              <a:t> map devised, based on evidence to predict or explain health behavior. </a:t>
            </a:r>
          </a:p>
          <a:p>
            <a:pPr marL="228600" indent="-228600">
              <a:buAutoNum type="arabicParenR"/>
            </a:pPr>
            <a:r>
              <a:rPr lang="en-US" sz="1400" baseline="0" dirty="0"/>
              <a:t>Provides an explanation of why a behavior or behavior change occurs</a:t>
            </a:r>
          </a:p>
          <a:p>
            <a:pPr marL="228600" indent="-228600">
              <a:buAutoNum type="arabicParenR"/>
            </a:pPr>
            <a:r>
              <a:rPr lang="en-US" sz="1400" baseline="0" dirty="0"/>
              <a:t>Specifies the kinds of information that need to be gathered before designing an intervention</a:t>
            </a:r>
          </a:p>
          <a:p>
            <a:pPr marL="228600" indent="-228600">
              <a:buAutoNum type="arabicParenR"/>
            </a:pPr>
            <a:r>
              <a:rPr lang="en-US" sz="1400" baseline="0" dirty="0"/>
              <a:t>Provides guidance on how to design the various intervention components and educational strategies to reach people more effectively.</a:t>
            </a:r>
          </a:p>
          <a:p>
            <a:pPr marL="228600" indent="-228600">
              <a:buAutoNum type="arabicParenR"/>
            </a:pPr>
            <a:r>
              <a:rPr lang="en-US" sz="1400" baseline="0" dirty="0"/>
              <a:t>Provides guidance on exactly what to evaluate to measure the impact of the intervention.</a:t>
            </a:r>
          </a:p>
          <a:p>
            <a:pPr marL="228600" indent="-228600">
              <a:buAutoNum type="arabicParenR"/>
            </a:pPr>
            <a:endParaRPr lang="en-US" sz="1400" baseline="0" dirty="0"/>
          </a:p>
          <a:p>
            <a:pPr marL="0" indent="0">
              <a:buNone/>
            </a:pPr>
            <a:r>
              <a:rPr lang="en-US" sz="1400" baseline="0" dirty="0"/>
              <a:t>Model:  is a composite of constructs created from several compatible theories based on evidence</a:t>
            </a:r>
            <a:endParaRPr lang="en-US" sz="1400" dirty="0"/>
          </a:p>
        </p:txBody>
      </p:sp>
      <p:sp>
        <p:nvSpPr>
          <p:cNvPr id="4" name="Slide Number Placeholder 3"/>
          <p:cNvSpPr>
            <a:spLocks noGrp="1"/>
          </p:cNvSpPr>
          <p:nvPr>
            <p:ph type="sldNum" sz="quarter" idx="10"/>
          </p:nvPr>
        </p:nvSpPr>
        <p:spPr/>
        <p:txBody>
          <a:bodyPr/>
          <a:lstStyle/>
          <a:p>
            <a:fld id="{4433F1E7-CFFA-234E-8685-51AB2B2A13F8}" type="slidenum">
              <a:rPr lang="en-US" smtClean="0"/>
              <a:t>9</a:t>
            </a:fld>
            <a:endParaRPr lang="en-US"/>
          </a:p>
        </p:txBody>
      </p:sp>
    </p:spTree>
    <p:extLst>
      <p:ext uri="{BB962C8B-B14F-4D97-AF65-F5344CB8AC3E}">
        <p14:creationId xmlns:p14="http://schemas.microsoft.com/office/powerpoint/2010/main" val="4040960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Theory:</a:t>
            </a:r>
            <a:r>
              <a:rPr lang="en-US" sz="1400" baseline="0" dirty="0"/>
              <a:t>  a</a:t>
            </a:r>
            <a:r>
              <a:rPr lang="en-US" sz="1400" dirty="0"/>
              <a:t> mental</a:t>
            </a:r>
            <a:r>
              <a:rPr lang="en-US" sz="1400" baseline="0" dirty="0"/>
              <a:t> map devised, based on evidence to predict or explain health behavior. </a:t>
            </a:r>
          </a:p>
          <a:p>
            <a:pPr marL="228600" indent="-228600">
              <a:buAutoNum type="arabicParenR"/>
            </a:pPr>
            <a:r>
              <a:rPr lang="en-US" sz="1400" baseline="0" dirty="0"/>
              <a:t>Provides an explanation of why a behavior or behavior change occurs</a:t>
            </a:r>
          </a:p>
          <a:p>
            <a:pPr marL="228600" indent="-228600">
              <a:buAutoNum type="arabicParenR"/>
            </a:pPr>
            <a:r>
              <a:rPr lang="en-US" sz="1400" baseline="0" dirty="0"/>
              <a:t>Specifies the kinds of information that needs to be gathered before designing an intervention</a:t>
            </a:r>
          </a:p>
          <a:p>
            <a:pPr marL="228600" indent="-228600">
              <a:buAutoNum type="arabicParenR"/>
            </a:pPr>
            <a:r>
              <a:rPr lang="en-US" sz="1400" baseline="0" dirty="0"/>
              <a:t>Provides guidance on how to design the various intervention components and educational strategies to reach people more effectively.</a:t>
            </a:r>
          </a:p>
          <a:p>
            <a:pPr marL="228600" indent="-228600">
              <a:buAutoNum type="arabicParenR"/>
            </a:pPr>
            <a:r>
              <a:rPr lang="en-US" sz="1400" baseline="0" dirty="0"/>
              <a:t>Provides guidance on exactly what to evaluate to measure the impact of the intervention.</a:t>
            </a:r>
          </a:p>
          <a:p>
            <a:pPr marL="228600" indent="-228600">
              <a:buAutoNum type="arabicParenR"/>
            </a:pPr>
            <a:endParaRPr lang="en-US" sz="1400" baseline="0" dirty="0"/>
          </a:p>
          <a:p>
            <a:pPr marL="0" indent="0">
              <a:buNone/>
            </a:pPr>
            <a:r>
              <a:rPr lang="en-US" sz="1400" baseline="0" dirty="0"/>
              <a:t>Model:  is a composite of constructs created from several compatible theories based on evidence</a:t>
            </a:r>
            <a:endParaRPr lang="en-US" sz="1400" dirty="0"/>
          </a:p>
        </p:txBody>
      </p:sp>
      <p:sp>
        <p:nvSpPr>
          <p:cNvPr id="4" name="Slide Number Placeholder 3"/>
          <p:cNvSpPr>
            <a:spLocks noGrp="1"/>
          </p:cNvSpPr>
          <p:nvPr>
            <p:ph type="sldNum" sz="quarter" idx="10"/>
          </p:nvPr>
        </p:nvSpPr>
        <p:spPr/>
        <p:txBody>
          <a:bodyPr/>
          <a:lstStyle/>
          <a:p>
            <a:fld id="{4433F1E7-CFFA-234E-8685-51AB2B2A13F8}" type="slidenum">
              <a:rPr lang="en-US" smtClean="0"/>
              <a:t>10</a:t>
            </a:fld>
            <a:endParaRPr lang="en-US"/>
          </a:p>
        </p:txBody>
      </p:sp>
    </p:spTree>
    <p:extLst>
      <p:ext uri="{BB962C8B-B14F-4D97-AF65-F5344CB8AC3E}">
        <p14:creationId xmlns:p14="http://schemas.microsoft.com/office/powerpoint/2010/main" val="1075573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12</a:t>
            </a:fld>
            <a:endParaRPr lang="en-US"/>
          </a:p>
        </p:txBody>
      </p:sp>
    </p:spTree>
    <p:extLst>
      <p:ext uri="{BB962C8B-B14F-4D97-AF65-F5344CB8AC3E}">
        <p14:creationId xmlns:p14="http://schemas.microsoft.com/office/powerpoint/2010/main" val="34662062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14</a:t>
            </a:fld>
            <a:endParaRPr lang="en-US"/>
          </a:p>
        </p:txBody>
      </p:sp>
    </p:spTree>
    <p:extLst>
      <p:ext uri="{BB962C8B-B14F-4D97-AF65-F5344CB8AC3E}">
        <p14:creationId xmlns:p14="http://schemas.microsoft.com/office/powerpoint/2010/main" val="2115783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15</a:t>
            </a:fld>
            <a:endParaRPr lang="en-US"/>
          </a:p>
        </p:txBody>
      </p:sp>
    </p:spTree>
    <p:extLst>
      <p:ext uri="{BB962C8B-B14F-4D97-AF65-F5344CB8AC3E}">
        <p14:creationId xmlns:p14="http://schemas.microsoft.com/office/powerpoint/2010/main" val="1085454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16</a:t>
            </a:fld>
            <a:endParaRPr lang="en-US"/>
          </a:p>
        </p:txBody>
      </p:sp>
    </p:spTree>
    <p:extLst>
      <p:ext uri="{BB962C8B-B14F-4D97-AF65-F5344CB8AC3E}">
        <p14:creationId xmlns:p14="http://schemas.microsoft.com/office/powerpoint/2010/main" val="4294815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17</a:t>
            </a:fld>
            <a:endParaRPr lang="en-US"/>
          </a:p>
        </p:txBody>
      </p:sp>
    </p:spTree>
    <p:extLst>
      <p:ext uri="{BB962C8B-B14F-4D97-AF65-F5344CB8AC3E}">
        <p14:creationId xmlns:p14="http://schemas.microsoft.com/office/powerpoint/2010/main" val="3306184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18</a:t>
            </a:fld>
            <a:endParaRPr lang="en-US"/>
          </a:p>
        </p:txBody>
      </p:sp>
    </p:spTree>
    <p:extLst>
      <p:ext uri="{BB962C8B-B14F-4D97-AF65-F5344CB8AC3E}">
        <p14:creationId xmlns:p14="http://schemas.microsoft.com/office/powerpoint/2010/main" val="3928014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19</a:t>
            </a:fld>
            <a:endParaRPr lang="en-US"/>
          </a:p>
        </p:txBody>
      </p:sp>
    </p:spTree>
    <p:extLst>
      <p:ext uri="{BB962C8B-B14F-4D97-AF65-F5344CB8AC3E}">
        <p14:creationId xmlns:p14="http://schemas.microsoft.com/office/powerpoint/2010/main" val="829571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20</a:t>
            </a:fld>
            <a:endParaRPr lang="en-US"/>
          </a:p>
        </p:txBody>
      </p:sp>
    </p:spTree>
    <p:extLst>
      <p:ext uri="{BB962C8B-B14F-4D97-AF65-F5344CB8AC3E}">
        <p14:creationId xmlns:p14="http://schemas.microsoft.com/office/powerpoint/2010/main" val="2317466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21</a:t>
            </a:fld>
            <a:endParaRPr lang="en-US"/>
          </a:p>
        </p:txBody>
      </p:sp>
    </p:spTree>
    <p:extLst>
      <p:ext uri="{BB962C8B-B14F-4D97-AF65-F5344CB8AC3E}">
        <p14:creationId xmlns:p14="http://schemas.microsoft.com/office/powerpoint/2010/main" val="168072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22</a:t>
            </a:fld>
            <a:endParaRPr lang="en-US"/>
          </a:p>
        </p:txBody>
      </p:sp>
    </p:spTree>
    <p:extLst>
      <p:ext uri="{BB962C8B-B14F-4D97-AF65-F5344CB8AC3E}">
        <p14:creationId xmlns:p14="http://schemas.microsoft.com/office/powerpoint/2010/main" val="1372651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24</a:t>
            </a:fld>
            <a:endParaRPr lang="en-US"/>
          </a:p>
        </p:txBody>
      </p:sp>
    </p:spTree>
    <p:extLst>
      <p:ext uri="{BB962C8B-B14F-4D97-AF65-F5344CB8AC3E}">
        <p14:creationId xmlns:p14="http://schemas.microsoft.com/office/powerpoint/2010/main" val="3372068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25</a:t>
            </a:fld>
            <a:endParaRPr lang="en-US"/>
          </a:p>
        </p:txBody>
      </p:sp>
    </p:spTree>
    <p:extLst>
      <p:ext uri="{BB962C8B-B14F-4D97-AF65-F5344CB8AC3E}">
        <p14:creationId xmlns:p14="http://schemas.microsoft.com/office/powerpoint/2010/main" val="1391386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26</a:t>
            </a:fld>
            <a:endParaRPr lang="en-US"/>
          </a:p>
        </p:txBody>
      </p:sp>
    </p:spTree>
    <p:extLst>
      <p:ext uri="{BB962C8B-B14F-4D97-AF65-F5344CB8AC3E}">
        <p14:creationId xmlns:p14="http://schemas.microsoft.com/office/powerpoint/2010/main" val="3251310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27</a:t>
            </a:fld>
            <a:endParaRPr lang="en-US"/>
          </a:p>
        </p:txBody>
      </p:sp>
    </p:spTree>
    <p:extLst>
      <p:ext uri="{BB962C8B-B14F-4D97-AF65-F5344CB8AC3E}">
        <p14:creationId xmlns:p14="http://schemas.microsoft.com/office/powerpoint/2010/main" val="3187442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28</a:t>
            </a:fld>
            <a:endParaRPr lang="en-US"/>
          </a:p>
        </p:txBody>
      </p:sp>
    </p:spTree>
    <p:extLst>
      <p:ext uri="{BB962C8B-B14F-4D97-AF65-F5344CB8AC3E}">
        <p14:creationId xmlns:p14="http://schemas.microsoft.com/office/powerpoint/2010/main" val="3233525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30</a:t>
            </a:fld>
            <a:endParaRPr lang="en-US"/>
          </a:p>
        </p:txBody>
      </p:sp>
    </p:spTree>
    <p:extLst>
      <p:ext uri="{BB962C8B-B14F-4D97-AF65-F5344CB8AC3E}">
        <p14:creationId xmlns:p14="http://schemas.microsoft.com/office/powerpoint/2010/main" val="25186736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31</a:t>
            </a:fld>
            <a:endParaRPr lang="en-US"/>
          </a:p>
        </p:txBody>
      </p:sp>
    </p:spTree>
    <p:extLst>
      <p:ext uri="{BB962C8B-B14F-4D97-AF65-F5344CB8AC3E}">
        <p14:creationId xmlns:p14="http://schemas.microsoft.com/office/powerpoint/2010/main" val="2606735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32</a:t>
            </a:fld>
            <a:endParaRPr lang="en-US"/>
          </a:p>
        </p:txBody>
      </p:sp>
    </p:spTree>
    <p:extLst>
      <p:ext uri="{BB962C8B-B14F-4D97-AF65-F5344CB8AC3E}">
        <p14:creationId xmlns:p14="http://schemas.microsoft.com/office/powerpoint/2010/main" val="17807579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Addresses multiple influences on behavior change.</a:t>
            </a:r>
          </a:p>
          <a:p>
            <a:r>
              <a:rPr lang="en-US" dirty="0"/>
              <a:t>Cooking with</a:t>
            </a:r>
            <a:r>
              <a:rPr lang="en-US" baseline="0" dirty="0"/>
              <a:t> kids example: </a:t>
            </a:r>
          </a:p>
          <a:p>
            <a:pPr marL="228600" indent="-228600">
              <a:buAutoNum type="arabicParenR"/>
            </a:pPr>
            <a:r>
              <a:rPr lang="en-US" baseline="0" dirty="0"/>
              <a:t>Individual-level intervention: tasting lessons, cooking lessons, affordable foods from diverse cultures, foods in history, food journal activities, and take home recipes</a:t>
            </a:r>
          </a:p>
          <a:p>
            <a:pPr marL="228600" indent="-228600">
              <a:buAutoNum type="arabicParenR"/>
            </a:pPr>
            <a:r>
              <a:rPr lang="en-US" baseline="0" dirty="0"/>
              <a:t>Family-level activities: volunteer participation, family get </a:t>
            </a:r>
            <a:r>
              <a:rPr lang="en-US" baseline="0" dirty="0" err="1"/>
              <a:t>togethers</a:t>
            </a:r>
            <a:r>
              <a:rPr lang="en-US" baseline="0" dirty="0"/>
              <a:t> at school – cooking and eating together, events and incentives</a:t>
            </a:r>
          </a:p>
          <a:p>
            <a:pPr marL="228600" indent="-228600">
              <a:buAutoNum type="arabicParenR"/>
            </a:pPr>
            <a:r>
              <a:rPr lang="en-US" baseline="0" dirty="0"/>
              <a:t>Institutional or environmental level: improvements in meals offered at school through collaborations with others, foods cooked in classrooms adapted and served in school meals.</a:t>
            </a:r>
            <a:endParaRPr lang="en-US" dirty="0"/>
          </a:p>
        </p:txBody>
      </p:sp>
      <p:sp>
        <p:nvSpPr>
          <p:cNvPr id="4" name="Slide Number Placeholder 3"/>
          <p:cNvSpPr>
            <a:spLocks noGrp="1"/>
          </p:cNvSpPr>
          <p:nvPr>
            <p:ph type="sldNum" sz="quarter" idx="10"/>
          </p:nvPr>
        </p:nvSpPr>
        <p:spPr/>
        <p:txBody>
          <a:bodyPr/>
          <a:lstStyle/>
          <a:p>
            <a:fld id="{4433F1E7-CFFA-234E-8685-51AB2B2A13F8}" type="slidenum">
              <a:rPr lang="en-US" smtClean="0"/>
              <a:t>33</a:t>
            </a:fld>
            <a:endParaRPr lang="en-US"/>
          </a:p>
        </p:txBody>
      </p:sp>
    </p:spTree>
    <p:extLst>
      <p:ext uri="{BB962C8B-B14F-4D97-AF65-F5344CB8AC3E}">
        <p14:creationId xmlns:p14="http://schemas.microsoft.com/office/powerpoint/2010/main" val="7928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34</a:t>
            </a:fld>
            <a:endParaRPr lang="en-US"/>
          </a:p>
        </p:txBody>
      </p:sp>
    </p:spTree>
    <p:extLst>
      <p:ext uri="{BB962C8B-B14F-4D97-AF65-F5344CB8AC3E}">
        <p14:creationId xmlns:p14="http://schemas.microsoft.com/office/powerpoint/2010/main" val="1686093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35</a:t>
            </a:fld>
            <a:endParaRPr lang="en-US"/>
          </a:p>
        </p:txBody>
      </p:sp>
    </p:spTree>
    <p:extLst>
      <p:ext uri="{BB962C8B-B14F-4D97-AF65-F5344CB8AC3E}">
        <p14:creationId xmlns:p14="http://schemas.microsoft.com/office/powerpoint/2010/main" val="26013657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36</a:t>
            </a:fld>
            <a:endParaRPr lang="en-US"/>
          </a:p>
        </p:txBody>
      </p:sp>
    </p:spTree>
    <p:extLst>
      <p:ext uri="{BB962C8B-B14F-4D97-AF65-F5344CB8AC3E}">
        <p14:creationId xmlns:p14="http://schemas.microsoft.com/office/powerpoint/2010/main" val="21633721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33F1E7-CFFA-234E-8685-51AB2B2A13F8}" type="slidenum">
              <a:rPr lang="en-US" smtClean="0"/>
              <a:t>37</a:t>
            </a:fld>
            <a:endParaRPr lang="en-US"/>
          </a:p>
        </p:txBody>
      </p:sp>
    </p:spTree>
    <p:extLst>
      <p:ext uri="{BB962C8B-B14F-4D97-AF65-F5344CB8AC3E}">
        <p14:creationId xmlns:p14="http://schemas.microsoft.com/office/powerpoint/2010/main" val="3624815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2209800" y="1098388"/>
            <a:ext cx="4800600" cy="4394988"/>
          </a:xfrm>
        </p:spPr>
        <p:txBody>
          <a:bodyPr anchor="ctr">
            <a:noAutofit/>
          </a:bodyPr>
          <a:lstStyle>
            <a:lvl1pPr algn="ctr">
              <a:defRPr sz="4000" spc="600" baseline="0"/>
            </a:lvl1pPr>
          </a:lstStyle>
          <a:p>
            <a:r>
              <a:rPr lang="en-US" dirty="0"/>
              <a:t>Click to edit Master title style</a:t>
            </a:r>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67B8A4B9-4990-4336-BBD6-05D4527E7872}" type="datetimeFigureOut">
              <a:rPr lang="en-US" smtClean="0"/>
              <a:t>5/5/2020</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264607FD-CFC4-4682-B75D-98A2B4DCA5E3}"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8532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760615"/>
          </a:xfrm>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938758" y="1371600"/>
            <a:ext cx="7633742" cy="4876800"/>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7B8A4B9-4990-4336-BBD6-05D4527E787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1708302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67B8A4B9-4990-4336-BBD6-05D4527E7872}" type="datetimeFigureOut">
              <a:rPr lang="en-US" smtClean="0"/>
              <a:t>5/5/2020</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264607FD-CFC4-4682-B75D-98A2B4DCA5E3}"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85775697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608215"/>
          </a:xfrm>
        </p:spPr>
        <p:txBody>
          <a:bodyPr>
            <a:normAutofit/>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942975" y="1143000"/>
            <a:ext cx="3593592" cy="4762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985846" y="1143000"/>
            <a:ext cx="3593592" cy="4762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7B8A4B9-4990-4336-BBD6-05D4527E7872}"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187479905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B8A4B9-4990-4336-BBD6-05D4527E7872}"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1426819080"/>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B8A4B9-4990-4336-BBD6-05D4527E7872}"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885799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B8A4B9-4990-4336-BBD6-05D4527E7872}"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1314218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67B8A4B9-4990-4336-BBD6-05D4527E7872}" type="datetimeFigureOut">
              <a:rPr lang="en-US" smtClean="0"/>
              <a:t>5/5/2020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264607FD-CFC4-4682-B75D-98A2B4DCA5E3}"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81830857"/>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67B8A4B9-4990-4336-BBD6-05D4527E7872}" type="datetimeFigureOut">
              <a:rPr lang="en-US" smtClean="0"/>
              <a:t>5/5/2020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264607FD-CFC4-4682-B75D-98A2B4DCA5E3}"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86418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B8A4B9-4990-4336-BBD6-05D4527E787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1156541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B8A4B9-4990-4336-BBD6-05D4527E7872}"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4607FD-CFC4-4682-B75D-98A2B4DCA5E3}" type="slidenum">
              <a:rPr lang="en-US" smtClean="0"/>
              <a:t>‹#›</a:t>
            </a:fld>
            <a:endParaRPr lang="en-US"/>
          </a:p>
        </p:txBody>
      </p:sp>
    </p:spTree>
    <p:extLst>
      <p:ext uri="{BB962C8B-B14F-4D97-AF65-F5344CB8AC3E}">
        <p14:creationId xmlns:p14="http://schemas.microsoft.com/office/powerpoint/2010/main" val="318561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67B8A4B9-4990-4336-BBD6-05D4527E7872}" type="datetimeFigureOut">
              <a:rPr lang="en-US" smtClean="0"/>
              <a:t>5/5/2020</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264607FD-CFC4-4682-B75D-98A2B4DCA5E3}"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1010528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hhs.gov/fitness/resource-center/facts-and-statistics/index.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Knowledge_acquisitio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en.wikipedia.org/wiki/Observin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cookingwithkids.org/"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1.tiff"/></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7010400"/>
          </a:xfrm>
          <a:prstGeom prst="rect">
            <a:avLst/>
          </a:prstGeom>
        </p:spPr>
      </p:pic>
    </p:spTree>
    <p:extLst>
      <p:ext uri="{BB962C8B-B14F-4D97-AF65-F5344CB8AC3E}">
        <p14:creationId xmlns:p14="http://schemas.microsoft.com/office/powerpoint/2010/main" val="278058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76200"/>
            <a:ext cx="7633742" cy="608215"/>
          </a:xfrm>
        </p:spPr>
        <p:txBody>
          <a:bodyPr>
            <a:normAutofit/>
          </a:bodyPr>
          <a:lstStyle/>
          <a:p>
            <a:r>
              <a:rPr lang="en-US"/>
              <a:t>Today</a:t>
            </a:r>
          </a:p>
        </p:txBody>
      </p:sp>
      <p:sp>
        <p:nvSpPr>
          <p:cNvPr id="3" name="Content Placeholder 2"/>
          <p:cNvSpPr>
            <a:spLocks noGrp="1"/>
          </p:cNvSpPr>
          <p:nvPr>
            <p:ph idx="1"/>
          </p:nvPr>
        </p:nvSpPr>
        <p:spPr>
          <a:xfrm>
            <a:off x="938758" y="914400"/>
            <a:ext cx="7633742" cy="5867400"/>
          </a:xfrm>
        </p:spPr>
        <p:txBody>
          <a:bodyPr>
            <a:normAutofit/>
          </a:bodyPr>
          <a:lstStyle/>
          <a:p>
            <a:pPr marL="0" indent="0">
              <a:buNone/>
            </a:pPr>
            <a:r>
              <a:rPr lang="en-US" b="1" dirty="0"/>
              <a:t>Objective: </a:t>
            </a:r>
            <a:endParaRPr lang="en-US" dirty="0"/>
          </a:p>
          <a:p>
            <a:r>
              <a:rPr lang="en-US" dirty="0"/>
              <a:t>Distinguish behavior change theories and models and predict effective ways to apply them in nutrition assessment, education, and counseling.</a:t>
            </a:r>
          </a:p>
          <a:p>
            <a:pPr marL="0" indent="0">
              <a:buNone/>
            </a:pPr>
            <a:endParaRPr lang="en-US" b="1" dirty="0"/>
          </a:p>
          <a:p>
            <a:pPr marL="0" indent="0">
              <a:buNone/>
            </a:pPr>
            <a:r>
              <a:rPr lang="en-US" b="1" dirty="0"/>
              <a:t>Today: </a:t>
            </a:r>
            <a:endParaRPr lang="en-US" dirty="0"/>
          </a:p>
          <a:p>
            <a:pPr lvl="0"/>
            <a:r>
              <a:rPr lang="en-US" dirty="0"/>
              <a:t>Presentations</a:t>
            </a:r>
          </a:p>
          <a:p>
            <a:pPr lvl="0"/>
            <a:r>
              <a:rPr lang="en-US" dirty="0"/>
              <a:t>Re-Cap ADIME practice</a:t>
            </a:r>
          </a:p>
          <a:p>
            <a:pPr lvl="0"/>
            <a:r>
              <a:rPr lang="en-US" dirty="0"/>
              <a:t>Draw pictures showing your personal theories of people’s wellness behavior…why do you think people do what they do?</a:t>
            </a:r>
          </a:p>
          <a:p>
            <a:pPr lvl="0"/>
            <a:r>
              <a:rPr lang="en-US" dirty="0"/>
              <a:t>Introduction to behavior change theories and models</a:t>
            </a:r>
          </a:p>
          <a:p>
            <a:pPr lvl="0"/>
            <a:r>
              <a:rPr lang="en-US" dirty="0"/>
              <a:t>Activity: determining appropriate behavior change theory/model for case studies</a:t>
            </a:r>
          </a:p>
          <a:p>
            <a:pPr lvl="0"/>
            <a:r>
              <a:rPr lang="en-US" dirty="0"/>
              <a:t>One minute essay</a:t>
            </a:r>
          </a:p>
          <a:p>
            <a:endParaRPr lang="en-US" dirty="0"/>
          </a:p>
        </p:txBody>
      </p:sp>
    </p:spTree>
    <p:extLst>
      <p:ext uri="{BB962C8B-B14F-4D97-AF65-F5344CB8AC3E}">
        <p14:creationId xmlns:p14="http://schemas.microsoft.com/office/powerpoint/2010/main" val="1215828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Presentations</a:t>
            </a:r>
          </a:p>
        </p:txBody>
      </p:sp>
      <p:pic>
        <p:nvPicPr>
          <p:cNvPr id="4" name="Content Placeholder 3"/>
          <p:cNvPicPr>
            <a:picLocks noGrp="1" noChangeAspect="1"/>
          </p:cNvPicPr>
          <p:nvPr>
            <p:ph idx="1"/>
          </p:nvPr>
        </p:nvPicPr>
        <p:blipFill>
          <a:blip r:embed="rId3"/>
          <a:stretch>
            <a:fillRect/>
          </a:stretch>
        </p:blipFill>
        <p:spPr>
          <a:xfrm>
            <a:off x="1199356" y="1879600"/>
            <a:ext cx="7112000" cy="3860800"/>
          </a:xfrm>
          <a:prstGeom prst="rect">
            <a:avLst/>
          </a:prstGeom>
        </p:spPr>
      </p:pic>
    </p:spTree>
    <p:extLst>
      <p:ext uri="{BB962C8B-B14F-4D97-AF65-F5344CB8AC3E}">
        <p14:creationId xmlns:p14="http://schemas.microsoft.com/office/powerpoint/2010/main" val="978220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from last week</a:t>
            </a:r>
          </a:p>
        </p:txBody>
      </p:sp>
      <p:sp>
        <p:nvSpPr>
          <p:cNvPr id="3" name="Content Placeholder 2"/>
          <p:cNvSpPr>
            <a:spLocks noGrp="1"/>
          </p:cNvSpPr>
          <p:nvPr>
            <p:ph idx="1"/>
          </p:nvPr>
        </p:nvSpPr>
        <p:spPr/>
        <p:txBody>
          <a:bodyPr/>
          <a:lstStyle/>
          <a:p>
            <a:pPr marL="0" indent="0">
              <a:buNone/>
            </a:pPr>
            <a:r>
              <a:rPr lang="en-US" dirty="0"/>
              <a:t>Evaluate peers’ ADIME’s </a:t>
            </a:r>
          </a:p>
          <a:p>
            <a:pPr marL="0" indent="0">
              <a:buNone/>
            </a:pPr>
            <a:endParaRPr lang="en-US" dirty="0"/>
          </a:p>
          <a:p>
            <a:pPr marL="0" indent="0">
              <a:buNone/>
            </a:pPr>
            <a:r>
              <a:rPr lang="en-US" dirty="0"/>
              <a:t>Questions on the NCP tutorial?  </a:t>
            </a:r>
          </a:p>
          <a:p>
            <a:pPr marL="0" indent="0">
              <a:buNone/>
            </a:pPr>
            <a:endParaRPr lang="en-US" dirty="0"/>
          </a:p>
          <a:p>
            <a:pPr marL="0" indent="0">
              <a:buNone/>
            </a:pPr>
            <a:r>
              <a:rPr lang="en-US" dirty="0"/>
              <a:t>Draft ADIME in discussion</a:t>
            </a:r>
          </a:p>
          <a:p>
            <a:pPr marL="0" indent="0">
              <a:buNone/>
            </a:pPr>
            <a:endParaRPr lang="en-US" dirty="0"/>
          </a:p>
          <a:p>
            <a:pPr marL="0" indent="0">
              <a:buNone/>
            </a:pPr>
            <a:r>
              <a:rPr lang="en-US" dirty="0"/>
              <a:t>Reflective Listening</a:t>
            </a:r>
          </a:p>
          <a:p>
            <a:pPr marL="0" indent="0">
              <a:buNone/>
            </a:pPr>
            <a:endParaRPr lang="en-US" dirty="0"/>
          </a:p>
        </p:txBody>
      </p:sp>
    </p:spTree>
    <p:extLst>
      <p:ext uri="{BB962C8B-B14F-4D97-AF65-F5344CB8AC3E}">
        <p14:creationId xmlns:p14="http://schemas.microsoft.com/office/powerpoint/2010/main" val="790287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981200"/>
            <a:ext cx="5029200" cy="2971800"/>
          </a:xfrm>
        </p:spPr>
        <p:txBody>
          <a:bodyPr/>
          <a:lstStyle/>
          <a:p>
            <a:r>
              <a:rPr lang="en-US" sz="4400" dirty="0"/>
              <a:t>Theories of Behavior Change</a:t>
            </a:r>
          </a:p>
        </p:txBody>
      </p:sp>
      <p:sp>
        <p:nvSpPr>
          <p:cNvPr id="3" name="Subtitle 2"/>
          <p:cNvSpPr>
            <a:spLocks noGrp="1"/>
          </p:cNvSpPr>
          <p:nvPr>
            <p:ph type="subTitle" idx="1"/>
          </p:nvPr>
        </p:nvSpPr>
        <p:spPr/>
        <p:txBody>
          <a:bodyPr/>
          <a:lstStyle/>
          <a:p>
            <a:r>
              <a:rPr lang="en-US" dirty="0"/>
              <a:t>Module 5</a:t>
            </a:r>
          </a:p>
        </p:txBody>
      </p:sp>
    </p:spTree>
    <p:extLst>
      <p:ext uri="{BB962C8B-B14F-4D97-AF65-F5344CB8AC3E}">
        <p14:creationId xmlns:p14="http://schemas.microsoft.com/office/powerpoint/2010/main" val="3302546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Percent of people follow BASIC HEALTH GUIDELINES?</a:t>
            </a:r>
          </a:p>
        </p:txBody>
      </p:sp>
      <p:sp>
        <p:nvSpPr>
          <p:cNvPr id="3" name="Content Placeholder 2"/>
          <p:cNvSpPr>
            <a:spLocks noGrp="1"/>
          </p:cNvSpPr>
          <p:nvPr>
            <p:ph sz="half" idx="1"/>
          </p:nvPr>
        </p:nvSpPr>
        <p:spPr>
          <a:xfrm>
            <a:off x="942975" y="1447800"/>
            <a:ext cx="3593592" cy="5410200"/>
          </a:xfrm>
        </p:spPr>
        <p:txBody>
          <a:bodyPr/>
          <a:lstStyle/>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905000" y="3126282"/>
            <a:ext cx="5550338" cy="3205124"/>
          </a:xfrm>
          <a:prstGeom prst="rect">
            <a:avLst/>
          </a:prstGeom>
          <a:ln w="38100">
            <a:solidFill>
              <a:schemeClr val="tx1"/>
            </a:solidFill>
          </a:ln>
        </p:spPr>
      </p:pic>
      <p:sp>
        <p:nvSpPr>
          <p:cNvPr id="4" name="TextBox 3"/>
          <p:cNvSpPr txBox="1"/>
          <p:nvPr/>
        </p:nvSpPr>
        <p:spPr>
          <a:xfrm>
            <a:off x="3124200" y="1953357"/>
            <a:ext cx="3785642" cy="646331"/>
          </a:xfrm>
          <a:prstGeom prst="rect">
            <a:avLst/>
          </a:prstGeom>
          <a:noFill/>
        </p:spPr>
        <p:txBody>
          <a:bodyPr wrap="square" rtlCol="0">
            <a:spAutoFit/>
          </a:bodyPr>
          <a:lstStyle/>
          <a:p>
            <a:r>
              <a:rPr lang="en-US" dirty="0">
                <a:hlinkClick r:id="rId4"/>
              </a:rPr>
              <a:t>https://www.hhs.gov/fitness/resource-center/facts-and-statistics/index.html</a:t>
            </a:r>
            <a:endParaRPr lang="en-US" dirty="0"/>
          </a:p>
        </p:txBody>
      </p:sp>
    </p:spTree>
    <p:extLst>
      <p:ext uri="{BB962C8B-B14F-4D97-AF65-F5344CB8AC3E}">
        <p14:creationId xmlns:p14="http://schemas.microsoft.com/office/powerpoint/2010/main" val="1162088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changing Beliefs and knowledge affect behaviors?</a:t>
            </a:r>
          </a:p>
        </p:txBody>
      </p:sp>
      <p:sp>
        <p:nvSpPr>
          <p:cNvPr id="3" name="Content Placeholder 2"/>
          <p:cNvSpPr>
            <a:spLocks noGrp="1"/>
          </p:cNvSpPr>
          <p:nvPr>
            <p:ph sz="half" idx="1"/>
          </p:nvPr>
        </p:nvSpPr>
        <p:spPr>
          <a:xfrm>
            <a:off x="942975" y="2209800"/>
            <a:ext cx="3593592" cy="4648200"/>
          </a:xfrm>
        </p:spPr>
        <p:txBody>
          <a:bodyPr/>
          <a:lstStyle/>
          <a:p>
            <a:pPr marL="0" indent="0">
              <a:buNone/>
            </a:pPr>
            <a:r>
              <a:rPr lang="en-US" dirty="0"/>
              <a:t>U.S. adults with diet-related chronic diseases reported somewhat higher diet quality than </a:t>
            </a:r>
            <a:r>
              <a:rPr lang="en-US" dirty="0" err="1"/>
              <a:t>nonpatients</a:t>
            </a:r>
            <a:r>
              <a:rPr lang="en-US" dirty="0"/>
              <a:t>, especially among those patients with good nutrition knowledge and beliefs and use of food labels. </a:t>
            </a:r>
          </a:p>
          <a:p>
            <a:endParaRPr lang="en-US" dirty="0"/>
          </a:p>
          <a:p>
            <a:pPr marL="0" indent="0">
              <a:buNone/>
            </a:pPr>
            <a:r>
              <a:rPr lang="en-US" dirty="0"/>
              <a:t>J. </a:t>
            </a:r>
            <a:r>
              <a:rPr lang="en-US" dirty="0" err="1"/>
              <a:t>Nutr</a:t>
            </a:r>
            <a:r>
              <a:rPr lang="en-US" dirty="0"/>
              <a:t>. 141: 1543–1551, 2011.</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67108" y="2971800"/>
            <a:ext cx="3805392" cy="25249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80514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Big Picture Questions</a:t>
            </a:r>
          </a:p>
        </p:txBody>
      </p:sp>
      <p:sp>
        <p:nvSpPr>
          <p:cNvPr id="5" name="Content Placeholder 4"/>
          <p:cNvSpPr>
            <a:spLocks noGrp="1"/>
          </p:cNvSpPr>
          <p:nvPr>
            <p:ph idx="1"/>
          </p:nvPr>
        </p:nvSpPr>
        <p:spPr/>
        <p:txBody>
          <a:bodyPr>
            <a:normAutofit/>
          </a:bodyPr>
          <a:lstStyle/>
          <a:p>
            <a:pPr marL="0" indent="0">
              <a:buNone/>
            </a:pPr>
            <a:r>
              <a:rPr lang="en-US" sz="2800" dirty="0"/>
              <a:t>What is a theory?</a:t>
            </a:r>
            <a:br>
              <a:rPr lang="en-US" sz="2800" dirty="0"/>
            </a:br>
            <a:br>
              <a:rPr lang="en-US" sz="2800" dirty="0"/>
            </a:br>
            <a:r>
              <a:rPr lang="en-US" sz="2800" dirty="0"/>
              <a:t>What is a model?</a:t>
            </a:r>
            <a:br>
              <a:rPr lang="en-US" sz="2800" dirty="0"/>
            </a:br>
            <a:br>
              <a:rPr lang="en-US" sz="2800" dirty="0"/>
            </a:br>
            <a:r>
              <a:rPr lang="en-US" sz="2800" dirty="0"/>
              <a:t>Why do we care about theories and models?</a:t>
            </a:r>
            <a:br>
              <a:rPr lang="en-US" sz="2800" dirty="0"/>
            </a:br>
            <a:br>
              <a:rPr lang="en-US" sz="2800" dirty="0"/>
            </a:br>
            <a:endParaRPr lang="en-US" sz="2800" dirty="0"/>
          </a:p>
        </p:txBody>
      </p:sp>
    </p:spTree>
    <p:extLst>
      <p:ext uri="{BB962C8B-B14F-4D97-AF65-F5344CB8AC3E}">
        <p14:creationId xmlns:p14="http://schemas.microsoft.com/office/powerpoint/2010/main" val="195091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Big Picture Questions</a:t>
            </a:r>
          </a:p>
        </p:txBody>
      </p:sp>
      <p:sp>
        <p:nvSpPr>
          <p:cNvPr id="5" name="Content Placeholder 4"/>
          <p:cNvSpPr>
            <a:spLocks noGrp="1"/>
          </p:cNvSpPr>
          <p:nvPr>
            <p:ph idx="1"/>
          </p:nvPr>
        </p:nvSpPr>
        <p:spPr/>
        <p:txBody>
          <a:bodyPr>
            <a:normAutofit/>
          </a:bodyPr>
          <a:lstStyle/>
          <a:p>
            <a:pPr marL="0" indent="0">
              <a:buNone/>
            </a:pPr>
            <a:r>
              <a:rPr lang="en-US" sz="2800" dirty="0"/>
              <a:t>Theory: </a:t>
            </a:r>
            <a:r>
              <a:rPr lang="en-US" sz="2800" dirty="0">
                <a:solidFill>
                  <a:schemeClr val="accent2">
                    <a:lumMod val="75000"/>
                  </a:schemeClr>
                </a:solidFill>
              </a:rPr>
              <a:t>a set of principles on which the practice of an activity is based.</a:t>
            </a:r>
            <a:br>
              <a:rPr lang="en-US" sz="2800" dirty="0">
                <a:solidFill>
                  <a:schemeClr val="accent2">
                    <a:lumMod val="75000"/>
                  </a:schemeClr>
                </a:solidFill>
              </a:rPr>
            </a:br>
            <a:br>
              <a:rPr lang="en-US" sz="2800" dirty="0"/>
            </a:br>
            <a:r>
              <a:rPr lang="en-US" sz="2800" dirty="0"/>
              <a:t>Model: </a:t>
            </a:r>
            <a:r>
              <a:rPr lang="en-US" sz="2800" dirty="0">
                <a:solidFill>
                  <a:schemeClr val="accent2">
                    <a:lumMod val="75000"/>
                  </a:schemeClr>
                </a:solidFill>
              </a:rPr>
              <a:t>some abstract representation or approximation to an underlying </a:t>
            </a:r>
            <a:r>
              <a:rPr lang="en-US" sz="2800" b="1" dirty="0">
                <a:solidFill>
                  <a:schemeClr val="accent2">
                    <a:lumMod val="75000"/>
                  </a:schemeClr>
                </a:solidFill>
              </a:rPr>
              <a:t>theory</a:t>
            </a:r>
            <a:br>
              <a:rPr lang="en-US" sz="2800" dirty="0">
                <a:solidFill>
                  <a:schemeClr val="accent2">
                    <a:lumMod val="75000"/>
                  </a:schemeClr>
                </a:solidFill>
              </a:rPr>
            </a:br>
            <a:br>
              <a:rPr lang="en-US" sz="2800" dirty="0"/>
            </a:br>
            <a:endParaRPr lang="en-US" sz="2800" dirty="0"/>
          </a:p>
        </p:txBody>
      </p:sp>
    </p:spTree>
    <p:extLst>
      <p:ext uri="{BB962C8B-B14F-4D97-AF65-F5344CB8AC3E}">
        <p14:creationId xmlns:p14="http://schemas.microsoft.com/office/powerpoint/2010/main" val="889216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Big Picture Questions</a:t>
            </a:r>
          </a:p>
        </p:txBody>
      </p:sp>
      <p:sp>
        <p:nvSpPr>
          <p:cNvPr id="5" name="Content Placeholder 4"/>
          <p:cNvSpPr>
            <a:spLocks noGrp="1"/>
          </p:cNvSpPr>
          <p:nvPr>
            <p:ph idx="1"/>
          </p:nvPr>
        </p:nvSpPr>
        <p:spPr/>
        <p:txBody>
          <a:bodyPr>
            <a:normAutofit/>
          </a:bodyPr>
          <a:lstStyle/>
          <a:p>
            <a:pPr marL="0" indent="0">
              <a:buNone/>
            </a:pPr>
            <a:r>
              <a:rPr lang="en-US" sz="2800" dirty="0"/>
              <a:t>Why do we care? </a:t>
            </a:r>
          </a:p>
          <a:p>
            <a:pPr marL="0" indent="0">
              <a:buNone/>
            </a:pPr>
            <a:r>
              <a:rPr lang="en-US" sz="2800" dirty="0"/>
              <a:t>1) Explains why a behavior or behavior change occurs. What is the mechanism? </a:t>
            </a:r>
          </a:p>
          <a:p>
            <a:pPr marL="0" indent="0">
              <a:buNone/>
            </a:pPr>
            <a:r>
              <a:rPr lang="en-US" sz="2800" dirty="0"/>
              <a:t>2) Expands our PES ideas and protects against narrow thinking and bias.</a:t>
            </a:r>
          </a:p>
          <a:p>
            <a:pPr marL="0" indent="0">
              <a:buNone/>
            </a:pPr>
            <a:r>
              <a:rPr lang="en-US" sz="2800" dirty="0"/>
              <a:t>3) Specifies the kinds of information that need to be gathered to effectively design counseling &amp; education.</a:t>
            </a:r>
          </a:p>
          <a:p>
            <a:pPr marL="0" indent="0">
              <a:buNone/>
            </a:pPr>
            <a:r>
              <a:rPr lang="en-US" sz="2800" dirty="0"/>
              <a:t>3) Guides monitoring and evaluation.</a:t>
            </a:r>
          </a:p>
        </p:txBody>
      </p:sp>
    </p:spTree>
    <p:extLst>
      <p:ext uri="{BB962C8B-B14F-4D97-AF65-F5344CB8AC3E}">
        <p14:creationId xmlns:p14="http://schemas.microsoft.com/office/powerpoint/2010/main" val="427377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leading theories and models </a:t>
            </a:r>
          </a:p>
        </p:txBody>
      </p:sp>
      <p:sp>
        <p:nvSpPr>
          <p:cNvPr id="3" name="Content Placeholder 2"/>
          <p:cNvSpPr>
            <a:spLocks noGrp="1"/>
          </p:cNvSpPr>
          <p:nvPr>
            <p:ph idx="1"/>
          </p:nvPr>
        </p:nvSpPr>
        <p:spPr/>
        <p:txBody>
          <a:bodyPr>
            <a:noAutofit/>
          </a:bodyPr>
          <a:lstStyle/>
          <a:p>
            <a:r>
              <a:rPr lang="en-US" sz="2800" dirty="0"/>
              <a:t>Health beliefs model</a:t>
            </a:r>
          </a:p>
          <a:p>
            <a:endParaRPr lang="en-US" sz="2800" dirty="0"/>
          </a:p>
          <a:p>
            <a:r>
              <a:rPr lang="en-US" sz="2800" dirty="0"/>
              <a:t>Social cognitive theory</a:t>
            </a:r>
          </a:p>
          <a:p>
            <a:endParaRPr lang="en-US" sz="2800" dirty="0"/>
          </a:p>
          <a:p>
            <a:r>
              <a:rPr lang="en-US" sz="2800" dirty="0" err="1"/>
              <a:t>Transtheoretical</a:t>
            </a:r>
            <a:r>
              <a:rPr lang="en-US" sz="2800" dirty="0"/>
              <a:t> Model</a:t>
            </a:r>
          </a:p>
          <a:p>
            <a:endParaRPr lang="en-US" sz="2800" dirty="0"/>
          </a:p>
          <a:p>
            <a:r>
              <a:rPr lang="en-US" sz="2800" dirty="0"/>
              <a:t>Cognitive behavioral theory</a:t>
            </a:r>
          </a:p>
          <a:p>
            <a:endParaRPr lang="en-US" sz="2800" dirty="0"/>
          </a:p>
          <a:p>
            <a:r>
              <a:rPr lang="en-US" sz="2800" dirty="0"/>
              <a:t>Social Ecological Model</a:t>
            </a:r>
          </a:p>
        </p:txBody>
      </p:sp>
    </p:spTree>
    <p:extLst>
      <p:ext uri="{BB962C8B-B14F-4D97-AF65-F5344CB8AC3E}">
        <p14:creationId xmlns:p14="http://schemas.microsoft.com/office/powerpoint/2010/main" val="4062700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Belief Model</a:t>
            </a:r>
          </a:p>
        </p:txBody>
      </p:sp>
      <p:sp>
        <p:nvSpPr>
          <p:cNvPr id="3" name="Content Placeholder 2"/>
          <p:cNvSpPr>
            <a:spLocks noGrp="1"/>
          </p:cNvSpPr>
          <p:nvPr>
            <p:ph idx="1"/>
          </p:nvPr>
        </p:nvSpPr>
        <p:spPr/>
        <p:txBody>
          <a:bodyPr>
            <a:normAutofit/>
          </a:bodyPr>
          <a:lstStyle/>
          <a:p>
            <a:pPr marL="0" indent="0">
              <a:buNone/>
            </a:pPr>
            <a:endParaRPr lang="en-US" b="1" dirty="0">
              <a:solidFill>
                <a:srgbClr val="7030A0"/>
              </a:solidFill>
            </a:endParaRPr>
          </a:p>
        </p:txBody>
      </p:sp>
    </p:spTree>
    <p:extLst>
      <p:ext uri="{BB962C8B-B14F-4D97-AF65-F5344CB8AC3E}">
        <p14:creationId xmlns:p14="http://schemas.microsoft.com/office/powerpoint/2010/main" val="2018741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978954" y="382385"/>
            <a:ext cx="7593546" cy="5866015"/>
          </a:xfrm>
          <a:prstGeom prst="rect">
            <a:avLst/>
          </a:prstGeom>
          <a:ln w="28575">
            <a:solidFill>
              <a:schemeClr val="tx1"/>
            </a:solidFill>
          </a:ln>
        </p:spPr>
      </p:pic>
    </p:spTree>
    <p:extLst>
      <p:ext uri="{BB962C8B-B14F-4D97-AF65-F5344CB8AC3E}">
        <p14:creationId xmlns:p14="http://schemas.microsoft.com/office/powerpoint/2010/main" val="1141423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Belief Model</a:t>
            </a:r>
          </a:p>
        </p:txBody>
      </p:sp>
      <p:sp>
        <p:nvSpPr>
          <p:cNvPr id="3" name="Content Placeholder 2"/>
          <p:cNvSpPr>
            <a:spLocks noGrp="1"/>
          </p:cNvSpPr>
          <p:nvPr>
            <p:ph idx="1"/>
          </p:nvPr>
        </p:nvSpPr>
        <p:spPr/>
        <p:txBody>
          <a:bodyPr>
            <a:normAutofit/>
          </a:bodyPr>
          <a:lstStyle/>
          <a:p>
            <a:pPr marL="0" indent="0">
              <a:buNone/>
            </a:pPr>
            <a:r>
              <a:rPr lang="en-US" dirty="0"/>
              <a:t>People’s readiness to take action or to make health behavior changes is influenced by their heath beliefs or convictions.</a:t>
            </a:r>
          </a:p>
          <a:p>
            <a:pPr marL="0" indent="0">
              <a:buNone/>
            </a:pPr>
            <a:endParaRPr lang="en-US" dirty="0"/>
          </a:p>
          <a:p>
            <a:r>
              <a:rPr lang="en-US" dirty="0"/>
              <a:t>I am susceptible to the health risk/problem </a:t>
            </a:r>
            <a:r>
              <a:rPr lang="en-US" b="1" dirty="0">
                <a:solidFill>
                  <a:srgbClr val="7030A0"/>
                </a:solidFill>
              </a:rPr>
              <a:t>(perceived susceptibility)</a:t>
            </a:r>
          </a:p>
          <a:p>
            <a:r>
              <a:rPr lang="en-US" dirty="0"/>
              <a:t>The threat to my health is serious </a:t>
            </a:r>
            <a:r>
              <a:rPr lang="en-US" b="1" dirty="0">
                <a:solidFill>
                  <a:srgbClr val="7030A0"/>
                </a:solidFill>
              </a:rPr>
              <a:t>(perceived severity)</a:t>
            </a:r>
          </a:p>
          <a:p>
            <a:r>
              <a:rPr lang="en-US" dirty="0"/>
              <a:t>I’m convinced that the benefits of the recommended action outweigh the barriers or costs </a:t>
            </a:r>
            <a:r>
              <a:rPr lang="en-US" b="1" dirty="0">
                <a:solidFill>
                  <a:srgbClr val="7030A0"/>
                </a:solidFill>
              </a:rPr>
              <a:t>(perceived benefits and barriers)</a:t>
            </a:r>
          </a:p>
          <a:p>
            <a:r>
              <a:rPr lang="en-US" dirty="0"/>
              <a:t>I am confident I can carry out the action successfully </a:t>
            </a:r>
            <a:r>
              <a:rPr lang="en-US" b="1" dirty="0">
                <a:solidFill>
                  <a:srgbClr val="7030A0"/>
                </a:solidFill>
              </a:rPr>
              <a:t>(self efficacy)</a:t>
            </a:r>
          </a:p>
          <a:p>
            <a:r>
              <a:rPr lang="en-US" dirty="0"/>
              <a:t>Cues to action are present to remind me to take action</a:t>
            </a:r>
            <a:r>
              <a:rPr lang="en-US" b="1" dirty="0">
                <a:solidFill>
                  <a:srgbClr val="7030A0"/>
                </a:solidFill>
              </a:rPr>
              <a:t> (Cues to action)</a:t>
            </a:r>
          </a:p>
        </p:txBody>
      </p:sp>
    </p:spTree>
    <p:extLst>
      <p:ext uri="{BB962C8B-B14F-4D97-AF65-F5344CB8AC3E}">
        <p14:creationId xmlns:p14="http://schemas.microsoft.com/office/powerpoint/2010/main" val="695855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Ran by NYC</a:t>
            </a:r>
          </a:p>
        </p:txBody>
      </p:sp>
      <p:pic>
        <p:nvPicPr>
          <p:cNvPr id="4" name="Content Placeholder 3"/>
          <p:cNvPicPr>
            <a:picLocks noGrp="1" noChangeAspect="1"/>
          </p:cNvPicPr>
          <p:nvPr>
            <p:ph idx="1"/>
          </p:nvPr>
        </p:nvPicPr>
        <p:blipFill>
          <a:blip r:embed="rId3"/>
          <a:stretch>
            <a:fillRect/>
          </a:stretch>
        </p:blipFill>
        <p:spPr>
          <a:xfrm>
            <a:off x="2057400" y="1157614"/>
            <a:ext cx="4953000" cy="5184140"/>
          </a:xfrm>
          <a:prstGeom prst="rect">
            <a:avLst/>
          </a:prstGeom>
        </p:spPr>
      </p:pic>
    </p:spTree>
    <p:extLst>
      <p:ext uri="{BB962C8B-B14F-4D97-AF65-F5344CB8AC3E}">
        <p14:creationId xmlns:p14="http://schemas.microsoft.com/office/powerpoint/2010/main" val="1469543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Case Study HBM:</a:t>
            </a:r>
          </a:p>
        </p:txBody>
      </p:sp>
      <p:sp>
        <p:nvSpPr>
          <p:cNvPr id="3" name="Content Placeholder 2"/>
          <p:cNvSpPr>
            <a:spLocks noGrp="1"/>
          </p:cNvSpPr>
          <p:nvPr>
            <p:ph idx="1"/>
          </p:nvPr>
        </p:nvSpPr>
        <p:spPr>
          <a:xfrm>
            <a:off x="938758" y="1295400"/>
            <a:ext cx="7633742" cy="4953000"/>
          </a:xfrm>
        </p:spPr>
        <p:txBody>
          <a:bodyPr/>
          <a:lstStyle/>
          <a:p>
            <a:pPr marL="0" indent="0">
              <a:buNone/>
            </a:pPr>
            <a:endParaRPr lang="en-US" dirty="0"/>
          </a:p>
        </p:txBody>
      </p:sp>
    </p:spTree>
    <p:extLst>
      <p:ext uri="{BB962C8B-B14F-4D97-AF65-F5344CB8AC3E}">
        <p14:creationId xmlns:p14="http://schemas.microsoft.com/office/powerpoint/2010/main" val="1194078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Case Study HBM:</a:t>
            </a:r>
          </a:p>
        </p:txBody>
      </p:sp>
      <p:sp>
        <p:nvSpPr>
          <p:cNvPr id="3" name="Content Placeholder 2"/>
          <p:cNvSpPr>
            <a:spLocks noGrp="1"/>
          </p:cNvSpPr>
          <p:nvPr>
            <p:ph idx="1"/>
          </p:nvPr>
        </p:nvSpPr>
        <p:spPr>
          <a:xfrm>
            <a:off x="938758" y="1295400"/>
            <a:ext cx="7633742" cy="4953000"/>
          </a:xfrm>
        </p:spPr>
        <p:txBody>
          <a:bodyPr/>
          <a:lstStyle/>
          <a:p>
            <a:pPr marL="0" indent="0">
              <a:buNone/>
            </a:pPr>
            <a:r>
              <a:rPr lang="en-US" dirty="0"/>
              <a:t>What questions would you ask to explore whether health beliefs-type factors are the main barriers to healthier behaviors?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What types of answers suggest health beliefs are barriers? </a:t>
            </a:r>
          </a:p>
        </p:txBody>
      </p:sp>
    </p:spTree>
    <p:extLst>
      <p:ext uri="{BB962C8B-B14F-4D97-AF65-F5344CB8AC3E}">
        <p14:creationId xmlns:p14="http://schemas.microsoft.com/office/powerpoint/2010/main" val="3443082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Social Cognitive Theory</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18622633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Social Learning Theory</a:t>
            </a:r>
            <a:endParaRPr lang="en-US" dirty="0"/>
          </a:p>
        </p:txBody>
      </p:sp>
      <p:sp>
        <p:nvSpPr>
          <p:cNvPr id="3" name="Content Placeholder 2"/>
          <p:cNvSpPr>
            <a:spLocks noGrp="1"/>
          </p:cNvSpPr>
          <p:nvPr>
            <p:ph idx="1"/>
          </p:nvPr>
        </p:nvSpPr>
        <p:spPr/>
        <p:txBody>
          <a:bodyPr vert="horz" lIns="91440" tIns="45720" rIns="91440" bIns="45720" rtlCol="0" anchor="t">
            <a:normAutofit lnSpcReduction="10000"/>
          </a:bodyPr>
          <a:lstStyle/>
          <a:p>
            <a:r>
              <a:rPr lang="en-US" dirty="0"/>
              <a:t>Holds that portions of an individual's </a:t>
            </a:r>
            <a:r>
              <a:rPr lang="en-US" dirty="0">
                <a:hlinkClick r:id="rId3" tooltip="Knowledge acquisition"/>
              </a:rPr>
              <a:t>knowledge acquisition</a:t>
            </a:r>
            <a:r>
              <a:rPr lang="en-US" dirty="0"/>
              <a:t> can be directly related to </a:t>
            </a:r>
            <a:r>
              <a:rPr lang="en-US" dirty="0">
                <a:hlinkClick r:id="rId4" tooltip="Observing"/>
              </a:rPr>
              <a:t>observing</a:t>
            </a:r>
            <a:r>
              <a:rPr lang="en-US" dirty="0"/>
              <a:t> others within the context of social interactions, experiences, and outside media influences.</a:t>
            </a:r>
          </a:p>
          <a:p>
            <a:endParaRPr lang="en-US" dirty="0"/>
          </a:p>
          <a:p>
            <a:r>
              <a:rPr lang="en-US" dirty="0"/>
              <a:t>People do not learn new behaviors solely by trying them and either succeeding or failing, but also through the replication of the actions of others. Others could be in media, family, community, etc. </a:t>
            </a:r>
          </a:p>
          <a:p>
            <a:r>
              <a:rPr lang="en-US" dirty="0"/>
              <a:t> </a:t>
            </a:r>
          </a:p>
          <a:p>
            <a:r>
              <a:rPr lang="en-US" dirty="0">
                <a:effectLst/>
              </a:rPr>
              <a:t>Treatment emphasizes increasing </a:t>
            </a:r>
            <a:r>
              <a:rPr lang="en-US" b="1" dirty="0">
                <a:effectLst/>
              </a:rPr>
              <a:t>client’s confidence</a:t>
            </a:r>
            <a:r>
              <a:rPr lang="en-US" dirty="0">
                <a:effectLst/>
              </a:rPr>
              <a:t> for productively responding to or modifying her or his social and physical environment.</a:t>
            </a:r>
            <a:br>
              <a:rPr lang="en-US" dirty="0">
                <a:effectLst/>
              </a:rPr>
            </a:br>
            <a:endParaRPr lang="en-US" dirty="0">
              <a:effectLst/>
            </a:endParaRPr>
          </a:p>
          <a:p>
            <a:r>
              <a:rPr lang="en-US" dirty="0"/>
              <a:t>We choose actions that maximizes the anticipated positive outcomes and minimizes the anticipated negative outcomes.</a:t>
            </a:r>
            <a:r>
              <a:rPr lang="en-US" dirty="0">
                <a:effectLst/>
              </a:rPr>
              <a:t> </a:t>
            </a:r>
            <a:endParaRPr lang="en-US" dirty="0"/>
          </a:p>
          <a:p>
            <a:endParaRPr lang="en-US" dirty="0"/>
          </a:p>
        </p:txBody>
      </p:sp>
    </p:spTree>
    <p:extLst>
      <p:ext uri="{BB962C8B-B14F-4D97-AF65-F5344CB8AC3E}">
        <p14:creationId xmlns:p14="http://schemas.microsoft.com/office/powerpoint/2010/main" val="403890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Case Study Social cognitive theory:</a:t>
            </a:r>
          </a:p>
        </p:txBody>
      </p:sp>
      <p:sp>
        <p:nvSpPr>
          <p:cNvPr id="3" name="Content Placeholder 2"/>
          <p:cNvSpPr>
            <a:spLocks noGrp="1"/>
          </p:cNvSpPr>
          <p:nvPr>
            <p:ph idx="1"/>
          </p:nvPr>
        </p:nvSpPr>
        <p:spPr>
          <a:xfrm>
            <a:off x="938758" y="1295400"/>
            <a:ext cx="7633742" cy="4953000"/>
          </a:xfrm>
        </p:spPr>
        <p:txBody>
          <a:bodyPr/>
          <a:lstStyle/>
          <a:p>
            <a:pPr marL="0" indent="0">
              <a:buNone/>
            </a:pPr>
            <a:endParaRPr lang="en-US" dirty="0"/>
          </a:p>
        </p:txBody>
      </p:sp>
    </p:spTree>
    <p:extLst>
      <p:ext uri="{BB962C8B-B14F-4D97-AF65-F5344CB8AC3E}">
        <p14:creationId xmlns:p14="http://schemas.microsoft.com/office/powerpoint/2010/main" val="227485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Case Study SCT:</a:t>
            </a:r>
          </a:p>
        </p:txBody>
      </p:sp>
      <p:sp>
        <p:nvSpPr>
          <p:cNvPr id="3" name="Content Placeholder 2"/>
          <p:cNvSpPr>
            <a:spLocks noGrp="1"/>
          </p:cNvSpPr>
          <p:nvPr>
            <p:ph idx="1"/>
          </p:nvPr>
        </p:nvSpPr>
        <p:spPr>
          <a:xfrm>
            <a:off x="938758" y="1295400"/>
            <a:ext cx="7633742" cy="4953000"/>
          </a:xfrm>
        </p:spPr>
        <p:txBody>
          <a:bodyPr/>
          <a:lstStyle/>
          <a:p>
            <a:pPr marL="0" indent="0">
              <a:buNone/>
            </a:pPr>
            <a:r>
              <a:rPr lang="en-US" dirty="0"/>
              <a:t>What questions would you ask to explore whether social cognitive factors are the main barriers to healthier behaviors?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What types of answers suggest social cognitive barriers? </a:t>
            </a:r>
          </a:p>
        </p:txBody>
      </p:sp>
    </p:spTree>
    <p:extLst>
      <p:ext uri="{BB962C8B-B14F-4D97-AF65-F5344CB8AC3E}">
        <p14:creationId xmlns:p14="http://schemas.microsoft.com/office/powerpoint/2010/main" val="3373641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a:t>
            </a:r>
            <a:r>
              <a:rPr lang="en-US" b="1" dirty="0" err="1"/>
              <a:t>Transtheoretical</a:t>
            </a:r>
            <a:r>
              <a:rPr lang="en-US" b="1" dirty="0"/>
              <a:t> Model </a:t>
            </a:r>
            <a:br>
              <a:rPr lang="en-US" b="1" dirty="0"/>
            </a:br>
            <a:r>
              <a:rPr lang="en-US" b="1" dirty="0"/>
              <a:t>(Stages of Change)</a:t>
            </a:r>
            <a:br>
              <a:rPr lang="en-US" dirty="0"/>
            </a:b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957821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7623"/>
            <a:ext cx="8305800" cy="760615"/>
          </a:xfrm>
        </p:spPr>
        <p:txBody>
          <a:bodyPr>
            <a:normAutofit/>
          </a:bodyPr>
          <a:lstStyle/>
          <a:p>
            <a:r>
              <a:rPr lang="en-US" dirty="0" err="1"/>
              <a:t>transtheoretical</a:t>
            </a:r>
            <a:r>
              <a:rPr lang="en-US" dirty="0"/>
              <a:t> Model</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0" y="779752"/>
            <a:ext cx="5867400" cy="6111876"/>
          </a:xfrm>
          <a:ln w="28575">
            <a:solidFill>
              <a:schemeClr val="tx1"/>
            </a:solidFill>
          </a:ln>
        </p:spPr>
      </p:pic>
    </p:spTree>
    <p:extLst>
      <p:ext uri="{BB962C8B-B14F-4D97-AF65-F5344CB8AC3E}">
        <p14:creationId xmlns:p14="http://schemas.microsoft.com/office/powerpoint/2010/main" val="1596691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a:t>
            </a:r>
            <a:r>
              <a:rPr lang="en-US" b="1" dirty="0" err="1"/>
              <a:t>Transtheoretical</a:t>
            </a:r>
            <a:r>
              <a:rPr lang="en-US" b="1" dirty="0"/>
              <a:t> Model </a:t>
            </a:r>
            <a:br>
              <a:rPr lang="en-US" b="1" dirty="0"/>
            </a:br>
            <a:r>
              <a:rPr lang="en-US" b="1" dirty="0"/>
              <a:t>(Stages of Change)</a:t>
            </a:r>
            <a:br>
              <a:rPr lang="en-US" dirty="0"/>
            </a:br>
            <a:endParaRPr lang="en-US" dirty="0"/>
          </a:p>
        </p:txBody>
      </p:sp>
      <p:sp>
        <p:nvSpPr>
          <p:cNvPr id="3" name="Content Placeholder 2"/>
          <p:cNvSpPr>
            <a:spLocks noGrp="1"/>
          </p:cNvSpPr>
          <p:nvPr>
            <p:ph idx="1"/>
          </p:nvPr>
        </p:nvSpPr>
        <p:spPr/>
        <p:txBody>
          <a:bodyPr/>
          <a:lstStyle/>
          <a:p>
            <a:r>
              <a:rPr lang="en-US" dirty="0"/>
              <a:t>Behavior change occurs in stages:</a:t>
            </a:r>
          </a:p>
          <a:p>
            <a:pPr lvl="1"/>
            <a:r>
              <a:rPr lang="en-US" dirty="0"/>
              <a:t>pre-contemplation</a:t>
            </a:r>
          </a:p>
          <a:p>
            <a:pPr lvl="1"/>
            <a:r>
              <a:rPr lang="en-US" dirty="0"/>
              <a:t>contemplation</a:t>
            </a:r>
          </a:p>
          <a:p>
            <a:pPr lvl="1"/>
            <a:r>
              <a:rPr lang="en-US" dirty="0"/>
              <a:t>preparation</a:t>
            </a:r>
          </a:p>
          <a:p>
            <a:pPr lvl="1"/>
            <a:r>
              <a:rPr lang="en-US" dirty="0"/>
              <a:t>action</a:t>
            </a:r>
          </a:p>
          <a:p>
            <a:pPr lvl="1"/>
            <a:r>
              <a:rPr lang="en-US" dirty="0"/>
              <a:t>maintenance</a:t>
            </a:r>
          </a:p>
          <a:p>
            <a:pPr lvl="1"/>
            <a:r>
              <a:rPr lang="en-US" dirty="0"/>
              <a:t>relapse. </a:t>
            </a:r>
          </a:p>
          <a:p>
            <a:endParaRPr lang="en-US" dirty="0"/>
          </a:p>
          <a:p>
            <a:r>
              <a:rPr lang="en-US" dirty="0"/>
              <a:t>Treatment focuses on using the best strategy for the current stage of change.  </a:t>
            </a:r>
            <a:br>
              <a:rPr lang="en-US" dirty="0"/>
            </a:br>
            <a:endParaRPr lang="en-US" dirty="0"/>
          </a:p>
          <a:p>
            <a:r>
              <a:rPr lang="en-US" dirty="0"/>
              <a:t>Changes in stage are not always linear</a:t>
            </a:r>
          </a:p>
          <a:p>
            <a:endParaRPr lang="en-US" dirty="0"/>
          </a:p>
        </p:txBody>
      </p:sp>
    </p:spTree>
    <p:extLst>
      <p:ext uri="{BB962C8B-B14F-4D97-AF65-F5344CB8AC3E}">
        <p14:creationId xmlns:p14="http://schemas.microsoft.com/office/powerpoint/2010/main" val="3112481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Give an example of a client in each stage of the TTM</a:t>
            </a:r>
          </a:p>
        </p:txBody>
      </p:sp>
      <p:sp>
        <p:nvSpPr>
          <p:cNvPr id="3" name="Content Placeholder 2"/>
          <p:cNvSpPr>
            <a:spLocks noGrp="1"/>
          </p:cNvSpPr>
          <p:nvPr>
            <p:ph idx="1"/>
          </p:nvPr>
        </p:nvSpPr>
        <p:spPr/>
        <p:txBody>
          <a:bodyPr>
            <a:normAutofit lnSpcReduction="10000"/>
          </a:bodyPr>
          <a:lstStyle/>
          <a:p>
            <a:r>
              <a:rPr lang="en-US" dirty="0"/>
              <a:t>Pre-contemplation: not aware or not interested</a:t>
            </a:r>
            <a:br>
              <a:rPr lang="en-US" dirty="0"/>
            </a:br>
            <a:endParaRPr lang="en-US" dirty="0"/>
          </a:p>
          <a:p>
            <a:r>
              <a:rPr lang="en-US" dirty="0"/>
              <a:t>Contemplation: considering making a change within 6 months</a:t>
            </a:r>
            <a:br>
              <a:rPr lang="en-US" dirty="0"/>
            </a:br>
            <a:endParaRPr lang="en-US" dirty="0"/>
          </a:p>
          <a:p>
            <a:r>
              <a:rPr lang="en-US" dirty="0"/>
              <a:t>Preparation: intend to make a change within 1 month</a:t>
            </a:r>
            <a:br>
              <a:rPr lang="en-US" dirty="0"/>
            </a:br>
            <a:endParaRPr lang="en-US" dirty="0"/>
          </a:p>
          <a:p>
            <a:r>
              <a:rPr lang="en-US" dirty="0"/>
              <a:t>Action: have started making the change within the previous 6 months</a:t>
            </a:r>
            <a:br>
              <a:rPr lang="en-US" dirty="0"/>
            </a:br>
            <a:endParaRPr lang="en-US" dirty="0"/>
          </a:p>
          <a:p>
            <a:r>
              <a:rPr lang="en-US" dirty="0"/>
              <a:t>Maintenance: performed the new behavior for at least 6 months</a:t>
            </a:r>
          </a:p>
          <a:p>
            <a:endParaRPr lang="en-US" dirty="0"/>
          </a:p>
          <a:p>
            <a:r>
              <a:rPr lang="en-US" dirty="0"/>
              <a:t>Relapse: temporarily suspend behaviors</a:t>
            </a:r>
          </a:p>
          <a:p>
            <a:endParaRPr lang="en-US" dirty="0"/>
          </a:p>
          <a:p>
            <a:r>
              <a:rPr lang="en-US" dirty="0"/>
              <a:t>Termination: quit trying or will always engage in the behavior</a:t>
            </a:r>
          </a:p>
          <a:p>
            <a:endParaRPr lang="en-US" dirty="0"/>
          </a:p>
        </p:txBody>
      </p:sp>
    </p:spTree>
    <p:extLst>
      <p:ext uri="{BB962C8B-B14F-4D97-AF65-F5344CB8AC3E}">
        <p14:creationId xmlns:p14="http://schemas.microsoft.com/office/powerpoint/2010/main" val="1136183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of Staged Intervention: What would we do?</a:t>
            </a:r>
          </a:p>
        </p:txBody>
      </p:sp>
      <p:sp>
        <p:nvSpPr>
          <p:cNvPr id="3" name="Content Placeholder 2"/>
          <p:cNvSpPr>
            <a:spLocks noGrp="1"/>
          </p:cNvSpPr>
          <p:nvPr>
            <p:ph idx="1"/>
          </p:nvPr>
        </p:nvSpPr>
        <p:spPr/>
        <p:txBody>
          <a:bodyPr/>
          <a:lstStyle/>
          <a:p>
            <a:r>
              <a:rPr lang="en-US" dirty="0"/>
              <a:t>Worksite wellness program</a:t>
            </a:r>
          </a:p>
        </p:txBody>
      </p:sp>
    </p:spTree>
    <p:extLst>
      <p:ext uri="{BB962C8B-B14F-4D97-AF65-F5344CB8AC3E}">
        <p14:creationId xmlns:p14="http://schemas.microsoft.com/office/powerpoint/2010/main" val="2818416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of TTM Intervention</a:t>
            </a:r>
          </a:p>
        </p:txBody>
      </p:sp>
      <p:sp>
        <p:nvSpPr>
          <p:cNvPr id="3" name="Content Placeholder 2"/>
          <p:cNvSpPr>
            <a:spLocks noGrp="1"/>
          </p:cNvSpPr>
          <p:nvPr>
            <p:ph idx="1"/>
          </p:nvPr>
        </p:nvSpPr>
        <p:spPr/>
        <p:txBody>
          <a:bodyPr/>
          <a:lstStyle/>
          <a:p>
            <a:r>
              <a:rPr lang="en-US" dirty="0"/>
              <a:t>Worksite wellness program to increase fruit and vegetable intake</a:t>
            </a:r>
          </a:p>
          <a:p>
            <a:endParaRPr lang="en-US" dirty="0"/>
          </a:p>
          <a:p>
            <a:pPr lvl="1"/>
            <a:r>
              <a:rPr lang="en-US" dirty="0"/>
              <a:t>Promotional activities to raise awareness</a:t>
            </a:r>
          </a:p>
          <a:p>
            <a:pPr lvl="1"/>
            <a:r>
              <a:rPr lang="en-US" dirty="0"/>
              <a:t>Action and skills training</a:t>
            </a:r>
          </a:p>
          <a:p>
            <a:pPr lvl="1"/>
            <a:r>
              <a:rPr lang="en-US" dirty="0"/>
              <a:t>Social support and maintenance of behavior</a:t>
            </a:r>
          </a:p>
          <a:p>
            <a:pPr lvl="1"/>
            <a:r>
              <a:rPr lang="en-US" dirty="0"/>
              <a:t>Environmental supports</a:t>
            </a:r>
          </a:p>
        </p:txBody>
      </p:sp>
    </p:spTree>
    <p:extLst>
      <p:ext uri="{BB962C8B-B14F-4D97-AF65-F5344CB8AC3E}">
        <p14:creationId xmlns:p14="http://schemas.microsoft.com/office/powerpoint/2010/main" val="1375485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Cognitive Behavior Therapy</a:t>
            </a:r>
          </a:p>
        </p:txBody>
      </p:sp>
      <p:sp>
        <p:nvSpPr>
          <p:cNvPr id="3" name="Content Placeholder 2"/>
          <p:cNvSpPr>
            <a:spLocks noGrp="1"/>
          </p:cNvSpPr>
          <p:nvPr>
            <p:ph idx="1"/>
          </p:nvPr>
        </p:nvSpPr>
        <p:spPr/>
        <p:txBody>
          <a:bodyPr>
            <a:normAutofit/>
          </a:bodyPr>
          <a:lstStyle/>
          <a:p>
            <a:r>
              <a:rPr lang="en-US" dirty="0"/>
              <a:t>Behavior is related to habitual thinking patterns. Through thinking and perceiving, people often magnify emotional responses to adverse experiences and behave inappropriately in response to the emotion.</a:t>
            </a:r>
          </a:p>
          <a:p>
            <a:endParaRPr lang="en-US" dirty="0"/>
          </a:p>
          <a:p>
            <a:r>
              <a:rPr lang="en-US" dirty="0"/>
              <a:t>Treatment focuses on examining and revising the relationships between thoughts, feelings and behaviors.</a:t>
            </a:r>
            <a:br>
              <a:rPr lang="en-US" dirty="0"/>
            </a:br>
            <a:endParaRPr lang="en-US" dirty="0"/>
          </a:p>
          <a:p>
            <a:pPr marL="0" indent="0">
              <a:buNone/>
            </a:pPr>
            <a:endParaRPr lang="en-US" dirty="0"/>
          </a:p>
        </p:txBody>
      </p:sp>
    </p:spTree>
    <p:extLst>
      <p:ext uri="{BB962C8B-B14F-4D97-AF65-F5344CB8AC3E}">
        <p14:creationId xmlns:p14="http://schemas.microsoft.com/office/powerpoint/2010/main" val="2219958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Cognitive Behavior Therapy</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5509" y="5105400"/>
            <a:ext cx="4828558" cy="1593355"/>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3826" y="1284578"/>
            <a:ext cx="6454774" cy="3592222"/>
          </a:xfrm>
          <a:prstGeom prst="rect">
            <a:avLst/>
          </a:prstGeom>
          <a:ln w="28575">
            <a:solidFill>
              <a:schemeClr val="tx1"/>
            </a:solidFill>
          </a:ln>
        </p:spPr>
      </p:pic>
    </p:spTree>
    <p:extLst>
      <p:ext uri="{BB962C8B-B14F-4D97-AF65-F5344CB8AC3E}">
        <p14:creationId xmlns:p14="http://schemas.microsoft.com/office/powerpoint/2010/main" val="855866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case study CBT-type problem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465933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Cognitive Behavior Theory</a:t>
            </a:r>
          </a:p>
        </p:txBody>
      </p:sp>
      <p:sp>
        <p:nvSpPr>
          <p:cNvPr id="3" name="Content Placeholder 2"/>
          <p:cNvSpPr>
            <a:spLocks noGrp="1"/>
          </p:cNvSpPr>
          <p:nvPr>
            <p:ph idx="1"/>
          </p:nvPr>
        </p:nvSpPr>
        <p:spPr/>
        <p:txBody>
          <a:bodyPr>
            <a:normAutofit/>
          </a:bodyPr>
          <a:lstStyle/>
          <a:p>
            <a:pPr marL="0" indent="0">
              <a:buNone/>
            </a:pPr>
            <a:r>
              <a:rPr lang="en-US" dirty="0"/>
              <a:t>What questions would you ask to explore whether the client has habitual thinking and acting patterns that are the main barriers to healthier behaviors?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What types of answers suggest habitual thinking patterns are significant barriers? </a:t>
            </a:r>
          </a:p>
          <a:p>
            <a:pPr marL="0" indent="0">
              <a:buNone/>
            </a:pPr>
            <a:endParaRPr lang="en-US" dirty="0"/>
          </a:p>
        </p:txBody>
      </p:sp>
    </p:spTree>
    <p:extLst>
      <p:ext uri="{BB962C8B-B14F-4D97-AF65-F5344CB8AC3E}">
        <p14:creationId xmlns:p14="http://schemas.microsoft.com/office/powerpoint/2010/main" val="498408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Theories-Models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35486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457200"/>
            <a:ext cx="7467600" cy="954107"/>
          </a:xfrm>
          <a:prstGeom prst="rect">
            <a:avLst/>
          </a:prstGeom>
          <a:noFill/>
        </p:spPr>
        <p:txBody>
          <a:bodyPr wrap="square" rtlCol="0">
            <a:spAutoFit/>
          </a:bodyPr>
          <a:lstStyle/>
          <a:p>
            <a:pPr algn="ctr"/>
            <a:r>
              <a:rPr lang="en-US" sz="2800" dirty="0"/>
              <a:t>The Social Ecological Model </a:t>
            </a:r>
          </a:p>
          <a:p>
            <a:pPr algn="ctr"/>
            <a:r>
              <a:rPr lang="en-US" sz="2800" dirty="0"/>
              <a:t>(the theory of everything)</a:t>
            </a:r>
          </a:p>
        </p:txBody>
      </p:sp>
      <p:pic>
        <p:nvPicPr>
          <p:cNvPr id="4" name="Picture 3"/>
          <p:cNvPicPr>
            <a:picLocks noChangeAspect="1"/>
          </p:cNvPicPr>
          <p:nvPr/>
        </p:nvPicPr>
        <p:blipFill>
          <a:blip r:embed="rId3"/>
          <a:stretch>
            <a:fillRect/>
          </a:stretch>
        </p:blipFill>
        <p:spPr>
          <a:xfrm>
            <a:off x="990600" y="1524000"/>
            <a:ext cx="6865569" cy="5204396"/>
          </a:xfrm>
          <a:prstGeom prst="rect">
            <a:avLst/>
          </a:prstGeom>
        </p:spPr>
      </p:pic>
    </p:spTree>
    <p:extLst>
      <p:ext uri="{BB962C8B-B14F-4D97-AF65-F5344CB8AC3E}">
        <p14:creationId xmlns:p14="http://schemas.microsoft.com/office/powerpoint/2010/main" val="3283225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Cooking with Kids</a:t>
            </a:r>
          </a:p>
        </p:txBody>
      </p:sp>
      <p:sp>
        <p:nvSpPr>
          <p:cNvPr id="3" name="Content Placeholder 2"/>
          <p:cNvSpPr>
            <a:spLocks noGrp="1"/>
          </p:cNvSpPr>
          <p:nvPr>
            <p:ph sz="half" idx="1"/>
          </p:nvPr>
        </p:nvSpPr>
        <p:spPr>
          <a:xfrm>
            <a:off x="942974" y="1143000"/>
            <a:ext cx="3857625" cy="5867400"/>
          </a:xfrm>
        </p:spPr>
        <p:txBody>
          <a:bodyPr>
            <a:normAutofit fontScale="92500" lnSpcReduction="20000"/>
          </a:bodyPr>
          <a:lstStyle/>
          <a:p>
            <a:pPr>
              <a:buAutoNum type="arabicParenR"/>
            </a:pPr>
            <a:r>
              <a:rPr lang="en-US" b="1" dirty="0"/>
              <a:t>Individual-level intervention: </a:t>
            </a:r>
            <a:r>
              <a:rPr lang="en-US" dirty="0"/>
              <a:t>tasting lessons, cooking lessons, affordable foods from diverse cultures, foods in history, food journal activities, and take home recipes</a:t>
            </a:r>
            <a:br>
              <a:rPr lang="en-US" dirty="0"/>
            </a:br>
            <a:endParaRPr lang="en-US" dirty="0"/>
          </a:p>
          <a:p>
            <a:pPr>
              <a:buAutoNum type="arabicParenR"/>
            </a:pPr>
            <a:r>
              <a:rPr lang="en-US" b="1" dirty="0"/>
              <a:t>Family-level activities: </a:t>
            </a:r>
            <a:r>
              <a:rPr lang="en-US" dirty="0"/>
              <a:t>volunteer participation, family get </a:t>
            </a:r>
            <a:r>
              <a:rPr lang="en-US" dirty="0" err="1"/>
              <a:t>togethers</a:t>
            </a:r>
            <a:r>
              <a:rPr lang="en-US" dirty="0"/>
              <a:t> at school – cooking and eating together, events and incentives</a:t>
            </a:r>
            <a:br>
              <a:rPr lang="en-US" dirty="0"/>
            </a:br>
            <a:endParaRPr lang="en-US" dirty="0"/>
          </a:p>
          <a:p>
            <a:pPr>
              <a:buAutoNum type="arabicParenR"/>
            </a:pPr>
            <a:r>
              <a:rPr lang="en-US" b="1" dirty="0"/>
              <a:t>Institutional or environmental level: </a:t>
            </a:r>
            <a:r>
              <a:rPr lang="en-US" dirty="0"/>
              <a:t>improvements in meals offered at school through collaborations with others, foods cooked in classrooms adapted and served in school meals.</a:t>
            </a:r>
            <a:br>
              <a:rPr lang="en-US" dirty="0"/>
            </a:br>
            <a:endParaRPr lang="en-US" dirty="0"/>
          </a:p>
          <a:p>
            <a:pPr marL="0" indent="0">
              <a:buNone/>
            </a:pPr>
            <a:r>
              <a:rPr lang="en-US" dirty="0">
                <a:hlinkClick r:id="rId3"/>
              </a:rPr>
              <a:t>http://cookingwithkids.org/</a:t>
            </a:r>
            <a:r>
              <a:rPr lang="en-US" dirty="0"/>
              <a:t> </a:t>
            </a:r>
          </a:p>
        </p:txBody>
      </p:sp>
      <p:pic>
        <p:nvPicPr>
          <p:cNvPr id="5" name="Content Placeholder 4"/>
          <p:cNvPicPr>
            <a:picLocks noGrp="1" noChangeAspect="1"/>
          </p:cNvPicPr>
          <p:nvPr>
            <p:ph sz="half" idx="2"/>
          </p:nvPr>
        </p:nvPicPr>
        <p:blipFill>
          <a:blip r:embed="rId4"/>
          <a:stretch>
            <a:fillRect/>
          </a:stretch>
        </p:blipFill>
        <p:spPr>
          <a:xfrm>
            <a:off x="5353844" y="1619250"/>
            <a:ext cx="2857500" cy="3810000"/>
          </a:xfrm>
          <a:prstGeom prst="rect">
            <a:avLst/>
          </a:prstGeom>
        </p:spPr>
      </p:pic>
    </p:spTree>
    <p:extLst>
      <p:ext uri="{BB962C8B-B14F-4D97-AF65-F5344CB8AC3E}">
        <p14:creationId xmlns:p14="http://schemas.microsoft.com/office/powerpoint/2010/main" val="2660268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457200"/>
            <a:ext cx="7467600" cy="523220"/>
          </a:xfrm>
          <a:prstGeom prst="rect">
            <a:avLst/>
          </a:prstGeom>
          <a:noFill/>
        </p:spPr>
        <p:txBody>
          <a:bodyPr wrap="square" rtlCol="0">
            <a:spAutoFit/>
          </a:bodyPr>
          <a:lstStyle/>
          <a:p>
            <a:pPr algn="ctr"/>
            <a:r>
              <a:rPr lang="en-US" sz="2800" b="1" dirty="0"/>
              <a:t>The Social ‘Determinants' of Health</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044" y="1083644"/>
            <a:ext cx="7002556" cy="5012356"/>
          </a:xfrm>
          <a:prstGeom prst="rect">
            <a:avLst/>
          </a:prstGeom>
        </p:spPr>
      </p:pic>
    </p:spTree>
    <p:extLst>
      <p:ext uri="{BB962C8B-B14F-4D97-AF65-F5344CB8AC3E}">
        <p14:creationId xmlns:p14="http://schemas.microsoft.com/office/powerpoint/2010/main" val="2331478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457200"/>
            <a:ext cx="7467600" cy="954107"/>
          </a:xfrm>
          <a:prstGeom prst="rect">
            <a:avLst/>
          </a:prstGeom>
          <a:noFill/>
        </p:spPr>
        <p:txBody>
          <a:bodyPr wrap="square" rtlCol="0">
            <a:spAutoFit/>
          </a:bodyPr>
          <a:lstStyle/>
          <a:p>
            <a:pPr algn="ctr"/>
            <a:r>
              <a:rPr lang="en-US" sz="2800" b="1" dirty="0"/>
              <a:t>Estimated Pie Chart of </a:t>
            </a:r>
          </a:p>
          <a:p>
            <a:pPr algn="ctr"/>
            <a:r>
              <a:rPr lang="en-US" sz="2800" b="1" dirty="0"/>
              <a:t>All the ‘Determinants' of Health</a:t>
            </a:r>
          </a:p>
        </p:txBody>
      </p:sp>
      <p:sp>
        <p:nvSpPr>
          <p:cNvPr id="4" name="Rectangle 3"/>
          <p:cNvSpPr/>
          <p:nvPr/>
        </p:nvSpPr>
        <p:spPr>
          <a:xfrm>
            <a:off x="1151138" y="1752600"/>
            <a:ext cx="7063666" cy="461665"/>
          </a:xfrm>
          <a:prstGeom prst="rect">
            <a:avLst/>
          </a:prstGeom>
        </p:spPr>
        <p:txBody>
          <a:bodyPr wrap="square">
            <a:spAutoFit/>
          </a:bodyPr>
          <a:lstStyle/>
          <a:p>
            <a:endParaRPr lang="en-U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984" y="1627632"/>
            <a:ext cx="5187015" cy="4087368"/>
          </a:xfrm>
          <a:prstGeom prst="rect">
            <a:avLst/>
          </a:prstGeom>
        </p:spPr>
      </p:pic>
    </p:spTree>
    <p:extLst>
      <p:ext uri="{BB962C8B-B14F-4D97-AF65-F5344CB8AC3E}">
        <p14:creationId xmlns:p14="http://schemas.microsoft.com/office/powerpoint/2010/main" val="5974532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Minute Essay</a:t>
            </a:r>
          </a:p>
        </p:txBody>
      </p:sp>
      <p:sp>
        <p:nvSpPr>
          <p:cNvPr id="3" name="Content Placeholder 2"/>
          <p:cNvSpPr>
            <a:spLocks noGrp="1"/>
          </p:cNvSpPr>
          <p:nvPr>
            <p:ph idx="1"/>
          </p:nvPr>
        </p:nvSpPr>
        <p:spPr/>
        <p:txBody>
          <a:bodyPr/>
          <a:lstStyle/>
          <a:p>
            <a:r>
              <a:rPr lang="en-US" dirty="0"/>
              <a:t>What questions do you have about this week’s topic of Behavior Change Theories/Models?</a:t>
            </a:r>
            <a:br>
              <a:rPr lang="en-US" dirty="0"/>
            </a:br>
            <a:endParaRPr lang="en-US" dirty="0"/>
          </a:p>
          <a:p>
            <a:r>
              <a:rPr lang="en-US" dirty="0"/>
              <a:t>How do you feel the semester is going so far?  We’re 1/3 of the way through the semester!</a:t>
            </a:r>
          </a:p>
        </p:txBody>
      </p:sp>
    </p:spTree>
    <p:extLst>
      <p:ext uri="{BB962C8B-B14F-4D97-AF65-F5344CB8AC3E}">
        <p14:creationId xmlns:p14="http://schemas.microsoft.com/office/powerpoint/2010/main" val="982302073"/>
      </p:ext>
    </p:extLst>
  </p:cSld>
  <p:clrMapOvr>
    <a:masterClrMapping/>
  </p:clrMapOvr>
</p:sld>
</file>

<file path=ppt/theme/theme1.xml><?xml version="1.0" encoding="utf-8"?>
<a:theme xmlns:a="http://schemas.openxmlformats.org/drawingml/2006/main" name="Badg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2057</TotalTime>
  <Words>1446</Words>
  <Application>Microsoft Office PowerPoint</Application>
  <PresentationFormat>On-screen Show (4:3)</PresentationFormat>
  <Paragraphs>204</Paragraphs>
  <Slides>37</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Gill Sans MT</vt:lpstr>
      <vt:lpstr>Impact</vt:lpstr>
      <vt:lpstr>Badge</vt:lpstr>
      <vt:lpstr>PowerPoint Presentation</vt:lpstr>
      <vt:lpstr>Today</vt:lpstr>
      <vt:lpstr>Presentations</vt:lpstr>
      <vt:lpstr>Re-Cap from last week</vt:lpstr>
      <vt:lpstr>Theories of Behavior Change</vt:lpstr>
      <vt:lpstr>What Percent of people follow BASIC HEALTH GUIDELINES?</vt:lpstr>
      <vt:lpstr>Can changing Beliefs and knowledge affect behaviors?</vt:lpstr>
      <vt:lpstr>Big Picture Questions</vt:lpstr>
      <vt:lpstr>Big Picture Questions</vt:lpstr>
      <vt:lpstr>Big Picture Questions</vt:lpstr>
      <vt:lpstr>leading theories and models </vt:lpstr>
      <vt:lpstr>Health Belief Model</vt:lpstr>
      <vt:lpstr>PowerPoint Presentation</vt:lpstr>
      <vt:lpstr>Health Belief Model</vt:lpstr>
      <vt:lpstr>Add Ran by NYC</vt:lpstr>
      <vt:lpstr>Example Case Study HBM:</vt:lpstr>
      <vt:lpstr>Example Case Study HBM:</vt:lpstr>
      <vt:lpstr>The Social Cognitive Theory</vt:lpstr>
      <vt:lpstr>The Social Learning Theory</vt:lpstr>
      <vt:lpstr>Example Case Study Social cognitive theory:</vt:lpstr>
      <vt:lpstr>Example Case Study SCT:</vt:lpstr>
      <vt:lpstr>The Transtheoretical Model  (Stages of Change) </vt:lpstr>
      <vt:lpstr>transtheoretical Model</vt:lpstr>
      <vt:lpstr>The Transtheoretical Model  (Stages of Change) </vt:lpstr>
      <vt:lpstr>Give an example of a client in each stage of the TTM</vt:lpstr>
      <vt:lpstr>Example of Staged Intervention: What would we do?</vt:lpstr>
      <vt:lpstr>Example of TTM Intervention</vt:lpstr>
      <vt:lpstr>Cognitive Behavior Therapy</vt:lpstr>
      <vt:lpstr>Cognitive Behavior Therapy</vt:lpstr>
      <vt:lpstr>example case study CBT-type problem</vt:lpstr>
      <vt:lpstr>Cognitive Behavior Theory</vt:lpstr>
      <vt:lpstr>Practice Theories-Models</vt:lpstr>
      <vt:lpstr>PowerPoint Presentation</vt:lpstr>
      <vt:lpstr>Example: Cooking with Kids</vt:lpstr>
      <vt:lpstr>PowerPoint Presentation</vt:lpstr>
      <vt:lpstr>PowerPoint Presentation</vt:lpstr>
      <vt:lpstr>One Minute Essay</vt:lpstr>
    </vt:vector>
  </TitlesOfParts>
  <Company>MSCD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Behavior Change</dc:title>
  <dc:creator>infotech</dc:creator>
  <cp:lastModifiedBy>rusul hamad</cp:lastModifiedBy>
  <cp:revision>62</cp:revision>
  <dcterms:created xsi:type="dcterms:W3CDTF">2015-02-16T18:24:27Z</dcterms:created>
  <dcterms:modified xsi:type="dcterms:W3CDTF">2020-05-05T16:29:33Z</dcterms:modified>
</cp:coreProperties>
</file>